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2"/>
  </p:notesMasterIdLst>
  <p:sldIdLst>
    <p:sldId id="266" r:id="rId2"/>
    <p:sldId id="331" r:id="rId3"/>
    <p:sldId id="404" r:id="rId4"/>
    <p:sldId id="403" r:id="rId5"/>
    <p:sldId id="405" r:id="rId6"/>
    <p:sldId id="406" r:id="rId7"/>
    <p:sldId id="400" r:id="rId8"/>
    <p:sldId id="419" r:id="rId9"/>
    <p:sldId id="401" r:id="rId10"/>
    <p:sldId id="402" r:id="rId11"/>
    <p:sldId id="432" r:id="rId12"/>
    <p:sldId id="433" r:id="rId13"/>
    <p:sldId id="408" r:id="rId14"/>
    <p:sldId id="412" r:id="rId15"/>
    <p:sldId id="430" r:id="rId16"/>
    <p:sldId id="431" r:id="rId17"/>
    <p:sldId id="407" r:id="rId18"/>
    <p:sldId id="409" r:id="rId19"/>
    <p:sldId id="420" r:id="rId20"/>
    <p:sldId id="410" r:id="rId21"/>
    <p:sldId id="426" r:id="rId22"/>
    <p:sldId id="421" r:id="rId23"/>
    <p:sldId id="427" r:id="rId24"/>
    <p:sldId id="424" r:id="rId25"/>
    <p:sldId id="428" r:id="rId26"/>
    <p:sldId id="422" r:id="rId27"/>
    <p:sldId id="425" r:id="rId28"/>
    <p:sldId id="429" r:id="rId29"/>
    <p:sldId id="413" r:id="rId30"/>
    <p:sldId id="418" r:id="rId31"/>
  </p:sldIdLst>
  <p:sldSz cx="12192000" cy="6858000"/>
  <p:notesSz cx="6810375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ine Prévot" initials="AP" lastIdx="1" clrIdx="0">
    <p:extLst>
      <p:ext uri="{19B8F6BF-5375-455C-9EA6-DF929625EA0E}">
        <p15:presenceInfo xmlns:p15="http://schemas.microsoft.com/office/powerpoint/2012/main" userId="Amandine Prévo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2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D96AE-37A3-4E19-9497-45137C18ABB8}" type="datetimeFigureOut">
              <a:rPr lang="fr-FR" smtClean="0"/>
              <a:t>14/04/2023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7B558-1EAF-4424-8F66-88D32006EA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5410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9625"/>
            <a:ext cx="7197725" cy="4049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31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9625"/>
            <a:ext cx="7197725" cy="4049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87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9625"/>
            <a:ext cx="7197725" cy="4049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333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9625"/>
            <a:ext cx="7197725" cy="4049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195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9625"/>
            <a:ext cx="7197725" cy="4049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993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9625"/>
            <a:ext cx="7197725" cy="4049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04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9625"/>
            <a:ext cx="7197725" cy="4049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936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9625"/>
            <a:ext cx="7197725" cy="4049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195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9625"/>
            <a:ext cx="7197725" cy="4049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600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9625"/>
            <a:ext cx="7197725" cy="4049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508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9625"/>
            <a:ext cx="7197725" cy="4049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95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9625"/>
            <a:ext cx="7197725" cy="4049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736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9625"/>
            <a:ext cx="7197725" cy="4049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704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9625"/>
            <a:ext cx="7197725" cy="4049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687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9625"/>
            <a:ext cx="7197725" cy="4049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545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9625"/>
            <a:ext cx="7197725" cy="4049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197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9625"/>
            <a:ext cx="7197725" cy="4049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0606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9625"/>
            <a:ext cx="7197725" cy="4049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390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9625"/>
            <a:ext cx="7197725" cy="4049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56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9625"/>
            <a:ext cx="7197725" cy="4049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250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9625"/>
            <a:ext cx="7197725" cy="4049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211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9625"/>
            <a:ext cx="7197725" cy="4049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43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9625"/>
            <a:ext cx="7197725" cy="4049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712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9625"/>
            <a:ext cx="7197725" cy="4049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09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9625"/>
            <a:ext cx="7197725" cy="4049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93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9625"/>
            <a:ext cx="7197725" cy="4049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73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9625"/>
            <a:ext cx="7197725" cy="4049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02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9625"/>
            <a:ext cx="7197725" cy="4049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68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9625"/>
            <a:ext cx="7197725" cy="4049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86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9625"/>
            <a:ext cx="7197725" cy="4049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0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069E81-06DF-F251-D57F-7045F8C30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191AD74-1A16-EF33-38B4-EF8AAB50E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89AEAC-75E9-E64C-EED0-FF8D46F0E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6ACD-10BF-441A-8FEE-AE466B5110CC}" type="datetimeFigureOut">
              <a:rPr lang="fr-FR" smtClean="0"/>
              <a:t>14/04/2023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6BE22C-F1BA-0383-0159-D62D2F8C3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F00143-E8A5-DB54-616E-E56A2AEB7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A8240-D4C2-413F-BBFC-52A209CEF8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54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50B11B-8311-8EB1-C488-FCC0B1C65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981D53D-ED51-B514-3901-6020E6032F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ECACD3-3B22-90BA-33AB-A26CF4635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6ACD-10BF-441A-8FEE-AE466B5110CC}" type="datetimeFigureOut">
              <a:rPr lang="fr-FR" smtClean="0"/>
              <a:t>14/04/2023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963771-E2A9-B428-EE07-224C27BA2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72682A-3BD7-337A-3F26-CBC1724FF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A8240-D4C2-413F-BBFC-52A209CEF8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368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1298A6-ECAD-FA24-EFEA-2A10C64EF7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F59B604-41BA-8830-D35C-2DC5374BB2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D6940E-3384-4790-C5BD-DA7988BB4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6ACD-10BF-441A-8FEE-AE466B5110CC}" type="datetimeFigureOut">
              <a:rPr lang="fr-FR" smtClean="0"/>
              <a:t>14/04/2023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76FE63-E2AC-4CF5-D85B-81C4EE254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94FC2C-483B-8901-818A-BB5705974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A8240-D4C2-413F-BBFC-52A209CEF8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8756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 b="0" i="0">
                <a:latin typeface="Lato Regular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8099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259979" y="1384663"/>
            <a:ext cx="4998720" cy="40886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 b="0" i="0">
                <a:latin typeface="Lato Regular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4764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5808ED-B32A-5751-F18D-534509941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D950B1-77FB-4536-CC54-76967EA91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0617CB-072A-24B1-CCEB-92DA3918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6ACD-10BF-441A-8FEE-AE466B5110CC}" type="datetimeFigureOut">
              <a:rPr lang="fr-FR" smtClean="0"/>
              <a:t>14/04/2023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F09370-69CC-2F19-4F41-538B434E0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D8C4EB-B978-4386-C0A9-E73A8ACFF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A8240-D4C2-413F-BBFC-52A209CEF8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289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EFF0D9-1165-88A2-34D6-22903BE07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FC00A8-547B-7165-EB2F-1CD1367F9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303DD3-1583-CB59-F115-653458A27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6ACD-10BF-441A-8FEE-AE466B5110CC}" type="datetimeFigureOut">
              <a:rPr lang="fr-FR" smtClean="0"/>
              <a:t>14/04/2023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6FECAD-FF2C-A549-D07B-1B296702E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DA2AD4-1F5E-215B-BA37-36864B9E5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A8240-D4C2-413F-BBFC-52A209CEF8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281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DFD2D9-4A0B-18D4-928A-B7BC28182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D26FE3-1C68-AB79-7FB1-E72F740F5B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6F2EE98-2C91-8A08-CFD6-A96473D8B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6632B3-CF61-A18C-6789-342063119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6ACD-10BF-441A-8FEE-AE466B5110CC}" type="datetimeFigureOut">
              <a:rPr lang="fr-FR" smtClean="0"/>
              <a:t>14/04/2023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B5326C8-69AF-378C-5F74-9D51621C1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89DB21-3B38-6EE9-00F7-9CEDE8BC1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A8240-D4C2-413F-BBFC-52A209CEF8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15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18AF1C-7602-32E1-EF8C-F2B84A77A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DDE081-D2D7-504B-2898-FF93A133B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7A64A64-C38A-E80D-B5F6-FB52725CC3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97E96E5-E8EE-9C3C-F438-135490AD87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343FD40-A014-7F18-B2F3-AF0EE9FB5F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C059F32-3972-0FE3-88A9-0AE8946D2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6ACD-10BF-441A-8FEE-AE466B5110CC}" type="datetimeFigureOut">
              <a:rPr lang="fr-FR" smtClean="0"/>
              <a:t>14/04/2023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C23752E-3DF6-91B7-FC0F-CDC55E4F3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EF17D3E-01B9-93A3-4085-D83C962D7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A8240-D4C2-413F-BBFC-52A209CEF8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043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FEAA24-4F7F-B6B2-C439-F2D066027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AF7CBE9-2C13-DAF7-277F-B222A8AD8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6ACD-10BF-441A-8FEE-AE466B5110CC}" type="datetimeFigureOut">
              <a:rPr lang="fr-FR" smtClean="0"/>
              <a:t>14/04/2023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01A9F0-B068-F942-4A05-D0BD8EAFF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060A00D-79B7-A4C6-E1DF-9B975F688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A8240-D4C2-413F-BBFC-52A209CEF8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471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9801FD3-13E6-420F-72A1-47E555230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6ACD-10BF-441A-8FEE-AE466B5110CC}" type="datetimeFigureOut">
              <a:rPr lang="fr-FR" smtClean="0"/>
              <a:t>14/04/2023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11BE7AA-9283-90BC-29E8-B735AA129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330BDA6-2116-16E5-5F95-0E588BD5C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A8240-D4C2-413F-BBFC-52A209CEF8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12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7626DE-4F46-2A57-0C25-42A4DC5FF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DEC4EC-4DA3-F7E0-2196-DCDBE6271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8D8475B-2502-D6F0-F071-B1315EA27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939AE2-0659-3002-F2AF-7D4810648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6ACD-10BF-441A-8FEE-AE466B5110CC}" type="datetimeFigureOut">
              <a:rPr lang="fr-FR" smtClean="0"/>
              <a:t>14/04/2023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C9623B2-D65F-EF51-594D-690DE35AB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38C1AC-12E5-00C6-6FFC-A0D374460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A8240-D4C2-413F-BBFC-52A209CEF8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72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322AFC-9633-CCEC-E3E2-7142D6163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335F3DB-9AE2-A236-EC02-6B2A4E651B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A3C7B6D-8882-48F3-A027-AB4FB45A5D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DA0A0F5-A3D1-F6BF-B77E-10CA7227D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6ACD-10BF-441A-8FEE-AE466B5110CC}" type="datetimeFigureOut">
              <a:rPr lang="fr-FR" smtClean="0"/>
              <a:t>14/04/2023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E418A54-97AB-7DAF-8DA4-5D199A507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8A9A34B-8188-0244-09CA-D617CB6B3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A8240-D4C2-413F-BBFC-52A209CEF8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97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4B43669-8DC7-7D50-019B-2D75952AE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3F52BDF-77EC-37E9-1601-8FAAF4350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411FA4-DB34-2B62-C413-D5BFC632A7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C6ACD-10BF-441A-8FEE-AE466B5110CC}" type="datetimeFigureOut">
              <a:rPr lang="fr-FR" smtClean="0"/>
              <a:t>14/04/2023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D0CABB-21FB-21E6-53EB-CA6A214754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1C620B-68A6-424A-7FA6-DE1BBF77EF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A8240-D4C2-413F-BBFC-52A209CEF8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74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pour une image  5">
            <a:extLst>
              <a:ext uri="{FF2B5EF4-FFF2-40B4-BE49-F238E27FC236}">
                <a16:creationId xmlns:a16="http://schemas.microsoft.com/office/drawing/2014/main" id="{93D52884-83E5-4EE4-B429-9A34C0F26D7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l="5521" r="5521"/>
          <a:stretch>
            <a:fillRect/>
          </a:stretch>
        </p:blipFill>
        <p:spPr/>
      </p:pic>
      <p:sp>
        <p:nvSpPr>
          <p:cNvPr id="4" name="Rectangle 3"/>
          <p:cNvSpPr/>
          <p:nvPr/>
        </p:nvSpPr>
        <p:spPr>
          <a:xfrm>
            <a:off x="2319718" y="1615070"/>
            <a:ext cx="1900349" cy="999762"/>
          </a:xfrm>
          <a:prstGeom prst="rect">
            <a:avLst/>
          </a:prstGeom>
          <a:noFill/>
          <a:ln w="38100">
            <a:solidFill>
              <a:srgbClr val="F1C8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Regular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19719" y="1761008"/>
            <a:ext cx="1900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C3PF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20066" y="211667"/>
            <a:ext cx="5110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CONSEIL COMMUNAUTAIRE </a:t>
            </a:r>
          </a:p>
          <a:p>
            <a:pPr algn="ctr"/>
            <a:r>
              <a:rPr lang="fr-FR" sz="24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12 Avril 2023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8BF1E61-87A3-44D8-BA84-6C4DC91E145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37101"/>
          <a:stretch/>
        </p:blipFill>
        <p:spPr>
          <a:xfrm>
            <a:off x="6359954" y="1828800"/>
            <a:ext cx="3424346" cy="349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0719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47604-9403-4E27-8DC0-89E8B7504530}"/>
              </a:ext>
            </a:extLst>
          </p:cNvPr>
          <p:cNvSpPr/>
          <p:nvPr/>
        </p:nvSpPr>
        <p:spPr>
          <a:xfrm>
            <a:off x="1943403" y="1362839"/>
            <a:ext cx="8724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endParaRPr lang="fr-FR" sz="1600" i="1" dirty="0">
              <a:solidFill>
                <a:schemeClr val="tx2">
                  <a:lumMod val="65000"/>
                  <a:lumOff val="3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CF9E26D6-7F07-4C66-84C7-9AF2029805E4}"/>
              </a:ext>
            </a:extLst>
          </p:cNvPr>
          <p:cNvSpPr txBox="1">
            <a:spLocks/>
          </p:cNvSpPr>
          <p:nvPr/>
        </p:nvSpPr>
        <p:spPr>
          <a:xfrm>
            <a:off x="10134600" y="6356351"/>
            <a:ext cx="533402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B27448-AED7-4FD0-9341-174370B03308}" type="slidenum">
              <a:rPr lang="fr-FR"/>
              <a:t>10</a:t>
            </a:fld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59DD04-5ECC-8845-8585-6268620FF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6210" y="2286"/>
            <a:ext cx="1121790" cy="119070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9018711A-F508-6269-8811-AD7CC32EB55E}"/>
              </a:ext>
            </a:extLst>
          </p:cNvPr>
          <p:cNvSpPr txBox="1"/>
          <p:nvPr/>
        </p:nvSpPr>
        <p:spPr>
          <a:xfrm>
            <a:off x="908009" y="936010"/>
            <a:ext cx="892663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Chapitre 011 montants pour les évènements (85k€)</a:t>
            </a:r>
          </a:p>
          <a:p>
            <a:pPr marL="285750" indent="-285750">
              <a:buFontTx/>
              <a:buChar char="-"/>
            </a:pPr>
            <a:r>
              <a:rPr lang="fr-FR" dirty="0"/>
              <a:t>7 000€ pour la </a:t>
            </a:r>
            <a:r>
              <a:rPr lang="fr-FR" dirty="0" err="1"/>
              <a:t>Carnelloise</a:t>
            </a:r>
            <a:r>
              <a:rPr lang="fr-FR" dirty="0"/>
              <a:t> + 3 000€ diverses manifestations communications</a:t>
            </a:r>
          </a:p>
          <a:p>
            <a:pPr marL="285750" indent="-285750">
              <a:buFontTx/>
              <a:buChar char="-"/>
            </a:pPr>
            <a:r>
              <a:rPr lang="fr-FR" dirty="0"/>
              <a:t>10 000€ pour la journée environnement </a:t>
            </a:r>
          </a:p>
          <a:p>
            <a:pPr marL="285750" indent="-285750">
              <a:buFontTx/>
              <a:buChar char="-"/>
            </a:pPr>
            <a:r>
              <a:rPr lang="fr-FR" dirty="0"/>
              <a:t>10 000€ pour l’environnement – trame noire –PCAET </a:t>
            </a:r>
          </a:p>
          <a:p>
            <a:pPr marL="285750" indent="-285750">
              <a:buFontTx/>
              <a:buChar char="-"/>
            </a:pPr>
            <a:r>
              <a:rPr lang="fr-FR" dirty="0"/>
              <a:t>Forum énergie 1 200€</a:t>
            </a:r>
          </a:p>
          <a:p>
            <a:pPr marL="285750" indent="-285750">
              <a:buFontTx/>
              <a:buChar char="-"/>
            </a:pPr>
            <a:r>
              <a:rPr lang="fr-FR" dirty="0"/>
              <a:t>Soirée commerçants  1 000€</a:t>
            </a:r>
          </a:p>
          <a:p>
            <a:pPr marL="285750" indent="-285750">
              <a:buFontTx/>
              <a:buChar char="-"/>
            </a:pPr>
            <a:r>
              <a:rPr lang="fr-FR" dirty="0"/>
              <a:t>Forum de l’emploi 3 000€</a:t>
            </a:r>
          </a:p>
          <a:p>
            <a:pPr marL="285750" indent="-285750">
              <a:buFontTx/>
              <a:buChar char="-"/>
            </a:pPr>
            <a:r>
              <a:rPr lang="fr-FR" dirty="0"/>
              <a:t>Ateliers pédagogiques Fondation Royaumont : 17 500 €</a:t>
            </a:r>
          </a:p>
          <a:p>
            <a:pPr marL="285750" indent="-285750">
              <a:buFontTx/>
              <a:buChar char="-"/>
            </a:pPr>
            <a:r>
              <a:rPr lang="fr-FR" dirty="0"/>
              <a:t>Nuits de la lecture / Partir en livre / Noël 2023 : 6 000 € </a:t>
            </a:r>
          </a:p>
          <a:p>
            <a:pPr marL="285750" indent="-285750">
              <a:buFontTx/>
              <a:buChar char="-"/>
            </a:pPr>
            <a:r>
              <a:rPr lang="fr-FR" dirty="0"/>
              <a:t>Cinéma en plein air : 8 000 €</a:t>
            </a:r>
          </a:p>
          <a:p>
            <a:pPr marL="285750" indent="-285750">
              <a:buFontTx/>
              <a:buChar char="-"/>
            </a:pPr>
            <a:r>
              <a:rPr lang="fr-FR" dirty="0"/>
              <a:t>Spectacle toutes écoles maternelles : 13 500 €</a:t>
            </a:r>
          </a:p>
          <a:p>
            <a:endParaRPr lang="fr-FR" dirty="0"/>
          </a:p>
          <a:p>
            <a:r>
              <a:rPr lang="fr-FR" b="1" dirty="0"/>
              <a:t>Chapitre 65 </a:t>
            </a:r>
            <a:r>
              <a:rPr lang="fr-FR" sz="1600" b="1" dirty="0"/>
              <a:t>(6,608M€)</a:t>
            </a:r>
          </a:p>
          <a:p>
            <a:pPr marL="285750" indent="-285750">
              <a:buFontTx/>
              <a:buChar char="-"/>
            </a:pPr>
            <a:r>
              <a:rPr lang="fr-FR" dirty="0"/>
              <a:t>4,3M€ cotisations OM + GÉMAPI</a:t>
            </a:r>
          </a:p>
          <a:p>
            <a:pPr marL="285750" indent="-285750">
              <a:buFontTx/>
              <a:buChar char="-"/>
            </a:pPr>
            <a:r>
              <a:rPr lang="fr-FR" dirty="0"/>
              <a:t>1,5M€ pour le tiers lieu inclusif</a:t>
            </a:r>
          </a:p>
          <a:p>
            <a:pPr marL="285750" indent="-285750">
              <a:buFontTx/>
              <a:buChar char="-"/>
            </a:pPr>
            <a:r>
              <a:rPr lang="fr-FR" dirty="0"/>
              <a:t>120k€ budget annexe Gendarmerie </a:t>
            </a:r>
          </a:p>
          <a:p>
            <a:pPr marL="285750" indent="-285750">
              <a:buFontTx/>
              <a:buChar char="-"/>
            </a:pPr>
            <a:r>
              <a:rPr lang="fr-FR" dirty="0"/>
              <a:t>350k€ CIAS</a:t>
            </a:r>
          </a:p>
          <a:p>
            <a:pPr marL="285750" indent="-285750">
              <a:buFontTx/>
              <a:buChar char="-"/>
            </a:pPr>
            <a:r>
              <a:rPr lang="fr-FR" dirty="0"/>
              <a:t>44 00€ subventions aux associations</a:t>
            </a:r>
          </a:p>
          <a:p>
            <a:pPr marL="285750" indent="-285750">
              <a:buFontTx/>
              <a:buChar char="-"/>
            </a:pPr>
            <a:r>
              <a:rPr lang="fr-FR" dirty="0"/>
              <a:t>15 000€ subventions BUS pôle emploi</a:t>
            </a:r>
            <a:endParaRPr lang="fr-FR" b="1" u="sng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3D325F6-EA53-279A-097A-3FEE6B35DAFB}"/>
              </a:ext>
            </a:extLst>
          </p:cNvPr>
          <p:cNvSpPr txBox="1"/>
          <p:nvPr/>
        </p:nvSpPr>
        <p:spPr>
          <a:xfrm>
            <a:off x="3047281" y="3244334"/>
            <a:ext cx="6094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b="1" dirty="0">
                <a:solidFill>
                  <a:schemeClr val="bg1"/>
                </a:solidFill>
                <a:latin typeface="Calibri" panose="020F0502020204030204" pitchFamily="34" charset="0"/>
                <a:ea typeface="Lato" charset="0"/>
                <a:cs typeface="Lato" charset="0"/>
              </a:rPr>
              <a:t>2. Budgets 2023</a:t>
            </a:r>
            <a:endParaRPr lang="fr-FR" sz="18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8748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47604-9403-4E27-8DC0-89E8B7504530}"/>
              </a:ext>
            </a:extLst>
          </p:cNvPr>
          <p:cNvSpPr/>
          <p:nvPr/>
        </p:nvSpPr>
        <p:spPr>
          <a:xfrm>
            <a:off x="1943403" y="1362839"/>
            <a:ext cx="8724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endParaRPr lang="fr-FR" sz="1600" i="1" dirty="0">
              <a:solidFill>
                <a:schemeClr val="tx2">
                  <a:lumMod val="65000"/>
                  <a:lumOff val="3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CF9E26D6-7F07-4C66-84C7-9AF2029805E4}"/>
              </a:ext>
            </a:extLst>
          </p:cNvPr>
          <p:cNvSpPr txBox="1">
            <a:spLocks/>
          </p:cNvSpPr>
          <p:nvPr/>
        </p:nvSpPr>
        <p:spPr>
          <a:xfrm>
            <a:off x="10134600" y="6356351"/>
            <a:ext cx="533402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B27448-AED7-4FD0-9341-174370B03308}" type="slidenum">
              <a:rPr lang="fr-FR"/>
              <a:t>11</a:t>
            </a:fld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59DD04-5ECC-8845-8585-6268620FF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6210" y="2286"/>
            <a:ext cx="1121790" cy="119070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9018711A-F508-6269-8811-AD7CC32EB55E}"/>
              </a:ext>
            </a:extLst>
          </p:cNvPr>
          <p:cNvSpPr txBox="1"/>
          <p:nvPr/>
        </p:nvSpPr>
        <p:spPr>
          <a:xfrm>
            <a:off x="857209" y="240165"/>
            <a:ext cx="8926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Chapitre 012</a:t>
            </a:r>
          </a:p>
          <a:p>
            <a:endParaRPr lang="fr-FR" b="1" u="sng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3D325F6-EA53-279A-097A-3FEE6B35DAFB}"/>
              </a:ext>
            </a:extLst>
          </p:cNvPr>
          <p:cNvSpPr txBox="1"/>
          <p:nvPr/>
        </p:nvSpPr>
        <p:spPr>
          <a:xfrm>
            <a:off x="3047281" y="3244334"/>
            <a:ext cx="6094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b="1" dirty="0">
                <a:solidFill>
                  <a:schemeClr val="bg1"/>
                </a:solidFill>
                <a:latin typeface="Calibri" panose="020F0502020204030204" pitchFamily="34" charset="0"/>
                <a:ea typeface="Lato" charset="0"/>
                <a:cs typeface="Lato" charset="0"/>
              </a:rPr>
              <a:t>2. Budgets 2023</a:t>
            </a:r>
            <a:endParaRPr lang="fr-FR" sz="18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78E066D-74B7-F10F-BAAB-2CBB8CBC20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6867" y="622725"/>
            <a:ext cx="10026474" cy="5733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8970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47604-9403-4E27-8DC0-89E8B7504530}"/>
              </a:ext>
            </a:extLst>
          </p:cNvPr>
          <p:cNvSpPr/>
          <p:nvPr/>
        </p:nvSpPr>
        <p:spPr>
          <a:xfrm>
            <a:off x="1943403" y="1362839"/>
            <a:ext cx="8724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endParaRPr lang="fr-FR" sz="1600" i="1" dirty="0">
              <a:solidFill>
                <a:schemeClr val="tx2">
                  <a:lumMod val="65000"/>
                  <a:lumOff val="3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CF9E26D6-7F07-4C66-84C7-9AF2029805E4}"/>
              </a:ext>
            </a:extLst>
          </p:cNvPr>
          <p:cNvSpPr txBox="1">
            <a:spLocks/>
          </p:cNvSpPr>
          <p:nvPr/>
        </p:nvSpPr>
        <p:spPr>
          <a:xfrm>
            <a:off x="10134600" y="6356351"/>
            <a:ext cx="533402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B27448-AED7-4FD0-9341-174370B03308}" type="slidenum">
              <a:rPr lang="fr-FR"/>
              <a:t>12</a:t>
            </a:fld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59DD04-5ECC-8845-8585-6268620FF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6210" y="2286"/>
            <a:ext cx="1121790" cy="119070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9018711A-F508-6269-8811-AD7CC32EB55E}"/>
              </a:ext>
            </a:extLst>
          </p:cNvPr>
          <p:cNvSpPr txBox="1"/>
          <p:nvPr/>
        </p:nvSpPr>
        <p:spPr>
          <a:xfrm>
            <a:off x="1085809" y="1362839"/>
            <a:ext cx="89266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Recettes attendues : </a:t>
            </a:r>
            <a:r>
              <a:rPr lang="fr-FR" b="1" dirty="0">
                <a:sym typeface="Wingdings" panose="05000000000000000000" pitchFamily="2" charset="2"/>
              </a:rPr>
              <a:t>(Budget C3PF – section fonctionnement - C/74718 participation de l’Etat/Autres) </a:t>
            </a:r>
            <a:endParaRPr lang="fr-FR" b="1" dirty="0"/>
          </a:p>
          <a:p>
            <a:endParaRPr lang="fr-FR" b="1" dirty="0"/>
          </a:p>
          <a:p>
            <a:r>
              <a:rPr lang="fr-FR" b="1" dirty="0"/>
              <a:t>Poste de PVD/CRTE : 45 000 €</a:t>
            </a:r>
          </a:p>
          <a:p>
            <a:r>
              <a:rPr lang="fr-FR" b="1" dirty="0"/>
              <a:t>Poste de Conseiller Numérique: 25 000 €</a:t>
            </a:r>
          </a:p>
          <a:p>
            <a:r>
              <a:rPr lang="fr-FR" b="1" dirty="0"/>
              <a:t>Acompte Contrat d’objectif territorial: 57 000 €</a:t>
            </a:r>
          </a:p>
          <a:p>
            <a:endParaRPr lang="fr-FR" b="1" dirty="0"/>
          </a:p>
          <a:p>
            <a:endParaRPr lang="fr-FR" b="1" dirty="0"/>
          </a:p>
          <a:p>
            <a:r>
              <a:rPr lang="fr-FR" b="1" u="sng" dirty="0"/>
              <a:t>Soit un total: 127 000 €</a:t>
            </a:r>
          </a:p>
          <a:p>
            <a:endParaRPr lang="fr-FR" b="1" u="sng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3D325F6-EA53-279A-097A-3FEE6B35DAFB}"/>
              </a:ext>
            </a:extLst>
          </p:cNvPr>
          <p:cNvSpPr txBox="1"/>
          <p:nvPr/>
        </p:nvSpPr>
        <p:spPr>
          <a:xfrm>
            <a:off x="3047281" y="3244334"/>
            <a:ext cx="6094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b="1" dirty="0">
                <a:solidFill>
                  <a:schemeClr val="bg1"/>
                </a:solidFill>
                <a:latin typeface="Calibri" panose="020F0502020204030204" pitchFamily="34" charset="0"/>
                <a:ea typeface="Lato" charset="0"/>
                <a:cs typeface="Lato" charset="0"/>
              </a:rPr>
              <a:t>2. Budgets 2023</a:t>
            </a:r>
            <a:endParaRPr lang="fr-FR" sz="18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598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47604-9403-4E27-8DC0-89E8B7504530}"/>
              </a:ext>
            </a:extLst>
          </p:cNvPr>
          <p:cNvSpPr/>
          <p:nvPr/>
        </p:nvSpPr>
        <p:spPr>
          <a:xfrm>
            <a:off x="1943403" y="1362839"/>
            <a:ext cx="8724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endParaRPr lang="fr-FR" sz="1600" i="1" dirty="0">
              <a:solidFill>
                <a:schemeClr val="tx2">
                  <a:lumMod val="65000"/>
                  <a:lumOff val="3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CF9E26D6-7F07-4C66-84C7-9AF2029805E4}"/>
              </a:ext>
            </a:extLst>
          </p:cNvPr>
          <p:cNvSpPr txBox="1">
            <a:spLocks/>
          </p:cNvSpPr>
          <p:nvPr/>
        </p:nvSpPr>
        <p:spPr>
          <a:xfrm>
            <a:off x="10134600" y="6356351"/>
            <a:ext cx="533402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B27448-AED7-4FD0-9341-174370B03308}" type="slidenum">
              <a:rPr lang="fr-FR"/>
              <a:t>13</a:t>
            </a:fld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59DD04-5ECC-8845-8585-6268620FF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6210" y="2286"/>
            <a:ext cx="1121790" cy="119070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5D9408F3-73CE-8A24-12A8-D5D536BAFA38}"/>
              </a:ext>
            </a:extLst>
          </p:cNvPr>
          <p:cNvSpPr txBox="1"/>
          <p:nvPr/>
        </p:nvSpPr>
        <p:spPr>
          <a:xfrm>
            <a:off x="1535501" y="1585745"/>
            <a:ext cx="96985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Recettes estimées (avec des taux de fiscalité inchangés)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6,464M€ de recettes fiscales </a:t>
            </a:r>
          </a:p>
          <a:p>
            <a:pPr marL="285750" indent="-285750">
              <a:buFontTx/>
              <a:buChar char="-"/>
            </a:pPr>
            <a:r>
              <a:rPr lang="fr-FR" dirty="0"/>
              <a:t>1,171M€ fraction TVA (compensation suppression TH)</a:t>
            </a:r>
          </a:p>
          <a:p>
            <a:pPr marL="285750" indent="-285750">
              <a:buFontTx/>
              <a:buChar char="-"/>
            </a:pPr>
            <a:r>
              <a:rPr lang="fr-FR" dirty="0"/>
              <a:t>280k€ DGF</a:t>
            </a:r>
          </a:p>
          <a:p>
            <a:pPr marL="285750" indent="-285750">
              <a:buFontTx/>
              <a:buChar char="-"/>
            </a:pPr>
            <a:r>
              <a:rPr lang="fr-FR" dirty="0"/>
              <a:t>157k€ subvention (Petites Villes de demain/ France service/ Conseiller numérique/ COT)</a:t>
            </a:r>
          </a:p>
          <a:p>
            <a:pPr marL="285750" indent="-285750">
              <a:buFontTx/>
              <a:buChar char="-"/>
            </a:pPr>
            <a:r>
              <a:rPr lang="fr-FR" dirty="0"/>
              <a:t>100k€ compensations fiscalité</a:t>
            </a:r>
          </a:p>
          <a:p>
            <a:pPr marL="285750" indent="-285750">
              <a:buFontTx/>
              <a:buChar char="-"/>
            </a:pPr>
            <a:r>
              <a:rPr lang="fr-FR" dirty="0"/>
              <a:t>25k€ diagnostic territorial</a:t>
            </a:r>
          </a:p>
        </p:txBody>
      </p:sp>
    </p:spTree>
    <p:extLst>
      <p:ext uri="{BB962C8B-B14F-4D97-AF65-F5344CB8AC3E}">
        <p14:creationId xmlns:p14="http://schemas.microsoft.com/office/powerpoint/2010/main" val="9198688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47604-9403-4E27-8DC0-89E8B7504530}"/>
              </a:ext>
            </a:extLst>
          </p:cNvPr>
          <p:cNvSpPr/>
          <p:nvPr/>
        </p:nvSpPr>
        <p:spPr>
          <a:xfrm>
            <a:off x="1943403" y="1362839"/>
            <a:ext cx="8724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endParaRPr lang="fr-FR" sz="1600" i="1" dirty="0">
              <a:solidFill>
                <a:schemeClr val="tx2">
                  <a:lumMod val="65000"/>
                  <a:lumOff val="3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CF9E26D6-7F07-4C66-84C7-9AF2029805E4}"/>
              </a:ext>
            </a:extLst>
          </p:cNvPr>
          <p:cNvSpPr txBox="1">
            <a:spLocks/>
          </p:cNvSpPr>
          <p:nvPr/>
        </p:nvSpPr>
        <p:spPr>
          <a:xfrm>
            <a:off x="10134600" y="6356351"/>
            <a:ext cx="533402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B27448-AED7-4FD0-9341-174370B03308}" type="slidenum">
              <a:rPr lang="fr-FR"/>
              <a:t>14</a:t>
            </a:fld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3901E0-3542-7A4A-8EDA-C380A2428864}"/>
              </a:ext>
            </a:extLst>
          </p:cNvPr>
          <p:cNvSpPr/>
          <p:nvPr/>
        </p:nvSpPr>
        <p:spPr>
          <a:xfrm rot="16200000">
            <a:off x="5648126" y="-4122728"/>
            <a:ext cx="895748" cy="9144002"/>
          </a:xfrm>
          <a:prstGeom prst="rect">
            <a:avLst/>
          </a:prstGeom>
          <a:solidFill>
            <a:srgbClr val="4352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65000"/>
                  <a:lumOff val="35000"/>
                </a:schemeClr>
              </a:solidFill>
              <a:latin typeface="Lato Regular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59DD04-5ECC-8845-8585-6268620FF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6205" y="0"/>
            <a:ext cx="1121790" cy="1190709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F5160A22-71F9-E847-9FC6-90B4FB254F43}"/>
              </a:ext>
            </a:extLst>
          </p:cNvPr>
          <p:cNvSpPr txBox="1"/>
          <p:nvPr/>
        </p:nvSpPr>
        <p:spPr>
          <a:xfrm>
            <a:off x="1362912" y="269572"/>
            <a:ext cx="8022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Calibri" panose="020F0502020204030204" pitchFamily="34" charset="0"/>
                <a:ea typeface="Lato" charset="0"/>
                <a:cs typeface="Lato" charset="0"/>
              </a:rPr>
              <a:t>2. Taux Fiscalité 2023 </a:t>
            </a:r>
            <a:endParaRPr lang="fr-FR" sz="24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  <a:p>
            <a:pPr lvl="1"/>
            <a:endParaRPr lang="fr-FR" sz="20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9E9D217-D948-C821-29CE-669514A64009}"/>
              </a:ext>
            </a:extLst>
          </p:cNvPr>
          <p:cNvSpPr txBox="1"/>
          <p:nvPr/>
        </p:nvSpPr>
        <p:spPr>
          <a:xfrm>
            <a:off x="1437704" y="913909"/>
            <a:ext cx="96558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LES TAXES FONCIERES ET ÉCONOMIQUES</a:t>
            </a:r>
          </a:p>
          <a:p>
            <a:endParaRPr lang="fr-FR" dirty="0"/>
          </a:p>
          <a:p>
            <a:r>
              <a:rPr lang="fr-FR" dirty="0"/>
              <a:t>Les bases notifiées montrent une augmentation de </a:t>
            </a:r>
          </a:p>
          <a:p>
            <a:pPr marL="285750" indent="-285750">
              <a:buFontTx/>
              <a:buChar char="-"/>
            </a:pPr>
            <a:r>
              <a:rPr lang="fr-FR" dirty="0"/>
              <a:t>Pour la TF de 5,51% (48,038M € en 2023 contre 45 528M € en 2022)</a:t>
            </a:r>
          </a:p>
          <a:p>
            <a:pPr marL="285750" indent="-285750">
              <a:buFontTx/>
              <a:buChar char="-"/>
            </a:pPr>
            <a:r>
              <a:rPr lang="fr-FR" dirty="0"/>
              <a:t>Pour la TFNB de 5,72% (563k € en 2023 contre 533k € en 2022)</a:t>
            </a:r>
          </a:p>
          <a:p>
            <a:pPr marL="285750" indent="-285750">
              <a:buFontTx/>
              <a:buChar char="-"/>
            </a:pPr>
            <a:r>
              <a:rPr lang="fr-FR" dirty="0"/>
              <a:t>Pour la TH résidences secondaires et autres  de 7% (2,259M € en 2023 contre 2,109M € en 2022)</a:t>
            </a:r>
          </a:p>
          <a:p>
            <a:pPr marL="285750" indent="-285750">
              <a:buFontTx/>
              <a:buChar char="-"/>
            </a:pPr>
            <a:r>
              <a:rPr lang="fr-FR" dirty="0"/>
              <a:t>CFE additionnelle de 4,48% (9,79M € en 2023 contre 9,369M € en 2022)</a:t>
            </a:r>
          </a:p>
          <a:p>
            <a:pPr marL="285750" indent="-285750">
              <a:buFontTx/>
              <a:buChar char="-"/>
            </a:pPr>
            <a:r>
              <a:rPr lang="fr-FR" dirty="0"/>
              <a:t>CFE de zone de 19% (51 200 € en 2023 contre 42 683 € en 2022)</a:t>
            </a:r>
          </a:p>
          <a:p>
            <a:endParaRPr lang="fr-FR" dirty="0"/>
          </a:p>
          <a:p>
            <a:r>
              <a:rPr lang="fr-FR" dirty="0"/>
              <a:t>Les taux fonciers et économiques restent inchangés sur 2023:</a:t>
            </a:r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CA5F5A6F-FBE2-FD95-532A-15A4FA3218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066228"/>
              </p:ext>
            </p:extLst>
          </p:nvPr>
        </p:nvGraphicFramePr>
        <p:xfrm>
          <a:off x="1437704" y="3819852"/>
          <a:ext cx="6904039" cy="2536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1262">
                  <a:extLst>
                    <a:ext uri="{9D8B030D-6E8A-4147-A177-3AD203B41FA5}">
                      <a16:colId xmlns:a16="http://schemas.microsoft.com/office/drawing/2014/main" val="2386683337"/>
                    </a:ext>
                  </a:extLst>
                </a:gridCol>
                <a:gridCol w="1381108">
                  <a:extLst>
                    <a:ext uri="{9D8B030D-6E8A-4147-A177-3AD203B41FA5}">
                      <a16:colId xmlns:a16="http://schemas.microsoft.com/office/drawing/2014/main" val="3252596287"/>
                    </a:ext>
                  </a:extLst>
                </a:gridCol>
                <a:gridCol w="1911669">
                  <a:extLst>
                    <a:ext uri="{9D8B030D-6E8A-4147-A177-3AD203B41FA5}">
                      <a16:colId xmlns:a16="http://schemas.microsoft.com/office/drawing/2014/main" val="3174679870"/>
                    </a:ext>
                  </a:extLst>
                </a:gridCol>
              </a:tblGrid>
              <a:tr h="331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000">
                          <a:effectLst/>
                        </a:rPr>
                        <a:t>Taux 2023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000" dirty="0">
                          <a:effectLst/>
                        </a:rPr>
                        <a:t>Taux 2022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01721543"/>
                  </a:ext>
                </a:extLst>
              </a:tr>
              <a:tr h="592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200" dirty="0">
                          <a:effectLst/>
                        </a:rPr>
                        <a:t>Taxe d’habitation sur les résidences secondaires et autres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600" b="0" dirty="0">
                          <a:effectLst/>
                        </a:rPr>
                        <a:t>2.09%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600" b="0" dirty="0">
                          <a:effectLst/>
                          <a:highlight>
                            <a:srgbClr val="C0C0C0"/>
                          </a:highlight>
                        </a:rPr>
                        <a:t> 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65877246"/>
                  </a:ext>
                </a:extLst>
              </a:tr>
              <a:tr h="3314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200">
                          <a:effectLst/>
                        </a:rPr>
                        <a:t>Taxe foncière bâti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600" b="0" dirty="0">
                          <a:effectLst/>
                        </a:rPr>
                        <a:t>3.21%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600" b="0">
                          <a:effectLst/>
                        </a:rPr>
                        <a:t>3.21%</a:t>
                      </a:r>
                      <a:endParaRPr lang="fr-FR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8046953"/>
                  </a:ext>
                </a:extLst>
              </a:tr>
              <a:tr h="3314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200" dirty="0">
                          <a:effectLst/>
                        </a:rPr>
                        <a:t>Taxe foncière non bâti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600" b="0" dirty="0">
                          <a:effectLst/>
                        </a:rPr>
                        <a:t>18.88%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600" b="0" dirty="0">
                          <a:effectLst/>
                        </a:rPr>
                        <a:t>18.88%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27384862"/>
                  </a:ext>
                </a:extLst>
              </a:tr>
              <a:tr h="3314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200" dirty="0">
                          <a:effectLst/>
                        </a:rPr>
                        <a:t>Cotisation foncière des entreprises additionnelle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600" b="0">
                          <a:effectLst/>
                        </a:rPr>
                        <a:t>3.88%</a:t>
                      </a:r>
                      <a:endParaRPr lang="fr-FR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600" b="0" dirty="0">
                          <a:effectLst/>
                        </a:rPr>
                        <a:t>3.88%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36314177"/>
                  </a:ext>
                </a:extLst>
              </a:tr>
              <a:tr h="3314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200" dirty="0">
                          <a:effectLst/>
                        </a:rPr>
                        <a:t>Cotisation foncière des entreprises de zone (FPZ)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600" b="0">
                          <a:effectLst/>
                        </a:rPr>
                        <a:t>20.81%</a:t>
                      </a:r>
                      <a:endParaRPr lang="fr-FR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600" b="0" dirty="0">
                          <a:effectLst/>
                        </a:rPr>
                        <a:t>20.81%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12676790"/>
                  </a:ext>
                </a:extLst>
              </a:tr>
              <a:tr h="287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600" b="0">
                          <a:effectLst/>
                        </a:rPr>
                        <a:t> </a:t>
                      </a:r>
                      <a:endParaRPr lang="fr-FR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600" b="0" dirty="0">
                          <a:effectLst/>
                        </a:rPr>
                        <a:t> 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51490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943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47604-9403-4E27-8DC0-89E8B7504530}"/>
              </a:ext>
            </a:extLst>
          </p:cNvPr>
          <p:cNvSpPr/>
          <p:nvPr/>
        </p:nvSpPr>
        <p:spPr>
          <a:xfrm>
            <a:off x="1943403" y="1362839"/>
            <a:ext cx="8724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endParaRPr lang="fr-FR" sz="1600" i="1" dirty="0">
              <a:solidFill>
                <a:schemeClr val="tx2">
                  <a:lumMod val="65000"/>
                  <a:lumOff val="3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CF9E26D6-7F07-4C66-84C7-9AF2029805E4}"/>
              </a:ext>
            </a:extLst>
          </p:cNvPr>
          <p:cNvSpPr txBox="1">
            <a:spLocks/>
          </p:cNvSpPr>
          <p:nvPr/>
        </p:nvSpPr>
        <p:spPr>
          <a:xfrm>
            <a:off x="10134600" y="6356351"/>
            <a:ext cx="533402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B27448-AED7-4FD0-9341-174370B03308}" type="slidenum">
              <a:rPr lang="fr-FR"/>
              <a:t>15</a:t>
            </a:fld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3901E0-3542-7A4A-8EDA-C380A2428864}"/>
              </a:ext>
            </a:extLst>
          </p:cNvPr>
          <p:cNvSpPr/>
          <p:nvPr/>
        </p:nvSpPr>
        <p:spPr>
          <a:xfrm rot="16200000">
            <a:off x="5648126" y="-4122728"/>
            <a:ext cx="895748" cy="9144002"/>
          </a:xfrm>
          <a:prstGeom prst="rect">
            <a:avLst/>
          </a:prstGeom>
          <a:solidFill>
            <a:srgbClr val="4352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65000"/>
                  <a:lumOff val="35000"/>
                </a:schemeClr>
              </a:solidFill>
              <a:latin typeface="Lato Regular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59DD04-5ECC-8845-8585-6268620FF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6205" y="0"/>
            <a:ext cx="1121790" cy="1190709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F5160A22-71F9-E847-9FC6-90B4FB254F43}"/>
              </a:ext>
            </a:extLst>
          </p:cNvPr>
          <p:cNvSpPr txBox="1"/>
          <p:nvPr/>
        </p:nvSpPr>
        <p:spPr>
          <a:xfrm>
            <a:off x="1362912" y="269572"/>
            <a:ext cx="8022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Calibri" panose="020F0502020204030204" pitchFamily="34" charset="0"/>
                <a:ea typeface="Lato" charset="0"/>
                <a:cs typeface="Lato" charset="0"/>
              </a:rPr>
              <a:t>2. Taux Fiscalité 2023 </a:t>
            </a:r>
            <a:endParaRPr lang="fr-FR" sz="24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  <a:p>
            <a:pPr lvl="1"/>
            <a:endParaRPr lang="fr-FR" sz="20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488887C-54C6-6AA4-9B2C-E1B481E447F7}"/>
              </a:ext>
            </a:extLst>
          </p:cNvPr>
          <p:cNvSpPr txBox="1"/>
          <p:nvPr/>
        </p:nvSpPr>
        <p:spPr>
          <a:xfrm>
            <a:off x="1497939" y="897147"/>
            <a:ext cx="872459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TEOM </a:t>
            </a:r>
          </a:p>
          <a:p>
            <a:endParaRPr lang="fr-FR" b="1" u="sng" dirty="0"/>
          </a:p>
          <a:p>
            <a:r>
              <a:rPr lang="fr-FR" b="1" u="sng" dirty="0"/>
              <a:t>Les contributions appelées par les syndicats varient de :</a:t>
            </a:r>
          </a:p>
          <a:p>
            <a:r>
              <a:rPr lang="fr-FR" dirty="0"/>
              <a:t>+ 2,12% pour SIGIDURS soit une contribution de 1,18M€</a:t>
            </a:r>
          </a:p>
          <a:p>
            <a:r>
              <a:rPr lang="fr-FR" dirty="0"/>
              <a:t>+ 3% pour TRI-OR soit une contribution à 2,933M€</a:t>
            </a:r>
          </a:p>
          <a:p>
            <a:endParaRPr lang="fr-FR" dirty="0"/>
          </a:p>
          <a:p>
            <a:r>
              <a:rPr lang="fr-FR" dirty="0"/>
              <a:t>Les bases au vu du 1259 s’élèvent  à 45,551 millions € contre 42,975 millions € en 2022, soit +6% d’augmentation, une variation plus forte que celle des contributions appelées : </a:t>
            </a:r>
          </a:p>
          <a:p>
            <a:r>
              <a:rPr lang="fr-FR" dirty="0"/>
              <a:t>ce qui a pour conséquence une diminution des taux sauf pour la ville de Viarmes.</a:t>
            </a:r>
          </a:p>
          <a:p>
            <a:endParaRPr lang="fr-FR" dirty="0"/>
          </a:p>
          <a:p>
            <a:endParaRPr lang="fr-FR" dirty="0"/>
          </a:p>
          <a:p>
            <a:endParaRPr lang="fr-FR" b="1" u="sng" dirty="0"/>
          </a:p>
          <a:p>
            <a:endParaRPr lang="fr-FR" b="1" u="sng" dirty="0"/>
          </a:p>
          <a:p>
            <a:endParaRPr lang="fr-FR" b="1" u="sng" dirty="0"/>
          </a:p>
          <a:p>
            <a:endParaRPr lang="fr-FR" b="1" u="sng" dirty="0"/>
          </a:p>
          <a:p>
            <a:endParaRPr lang="fr-FR" b="1" u="sng" dirty="0"/>
          </a:p>
          <a:p>
            <a:endParaRPr lang="fr-FR" b="1" u="sng" dirty="0"/>
          </a:p>
          <a:p>
            <a:endParaRPr lang="fr-FR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644B150D-B1BE-2197-ACF7-425853690D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19603"/>
              </p:ext>
            </p:extLst>
          </p:nvPr>
        </p:nvGraphicFramePr>
        <p:xfrm>
          <a:off x="1831258" y="3661666"/>
          <a:ext cx="6652340" cy="2637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3486">
                  <a:extLst>
                    <a:ext uri="{9D8B030D-6E8A-4147-A177-3AD203B41FA5}">
                      <a16:colId xmlns:a16="http://schemas.microsoft.com/office/drawing/2014/main" val="2877369678"/>
                    </a:ext>
                  </a:extLst>
                </a:gridCol>
                <a:gridCol w="1758119">
                  <a:extLst>
                    <a:ext uri="{9D8B030D-6E8A-4147-A177-3AD203B41FA5}">
                      <a16:colId xmlns:a16="http://schemas.microsoft.com/office/drawing/2014/main" val="645690099"/>
                    </a:ext>
                  </a:extLst>
                </a:gridCol>
                <a:gridCol w="2090735">
                  <a:extLst>
                    <a:ext uri="{9D8B030D-6E8A-4147-A177-3AD203B41FA5}">
                      <a16:colId xmlns:a16="http://schemas.microsoft.com/office/drawing/2014/main" val="3980999189"/>
                    </a:ext>
                  </a:extLst>
                </a:gridCol>
              </a:tblGrid>
              <a:tr h="239784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taux actuels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 taux proposés 2023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04183325"/>
                  </a:ext>
                </a:extLst>
              </a:tr>
              <a:tr h="2397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ASNIERES SUR OISE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9,57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9,33%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27695810"/>
                  </a:ext>
                </a:extLst>
              </a:tr>
              <a:tr h="2397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BAILLET EN FRANCE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8,24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7,87%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85858343"/>
                  </a:ext>
                </a:extLst>
              </a:tr>
              <a:tr h="2397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BELLOY EN FRANCE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10,42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9,95%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7196501"/>
                  </a:ext>
                </a:extLst>
              </a:tr>
              <a:tr h="2397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MAFFLIERS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9,48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8,83%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66120609"/>
                  </a:ext>
                </a:extLst>
              </a:tr>
              <a:tr h="2397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MONTSOULT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9,19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8,98%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73708575"/>
                  </a:ext>
                </a:extLst>
              </a:tr>
              <a:tr h="2397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ST MARTIN DU TERTRE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11,14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10,33%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86117689"/>
                  </a:ext>
                </a:extLst>
              </a:tr>
              <a:tr h="2397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SEUGY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9,73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9,46%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80961736"/>
                  </a:ext>
                </a:extLst>
              </a:tr>
              <a:tr h="2397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VIARMES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10,41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10,70%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13432482"/>
                  </a:ext>
                </a:extLst>
              </a:tr>
              <a:tr h="2397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VILLAINES SOUS BOIS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9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7,9%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59946152"/>
                  </a:ext>
                </a:extLst>
              </a:tr>
              <a:tr h="2397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ZONE UNIQUE SIGIDURS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7,29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7,02%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41672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47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47604-9403-4E27-8DC0-89E8B7504530}"/>
              </a:ext>
            </a:extLst>
          </p:cNvPr>
          <p:cNvSpPr/>
          <p:nvPr/>
        </p:nvSpPr>
        <p:spPr>
          <a:xfrm>
            <a:off x="1943403" y="1362839"/>
            <a:ext cx="8724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endParaRPr lang="fr-FR" sz="1600" i="1" dirty="0">
              <a:solidFill>
                <a:schemeClr val="tx2">
                  <a:lumMod val="65000"/>
                  <a:lumOff val="3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CF9E26D6-7F07-4C66-84C7-9AF2029805E4}"/>
              </a:ext>
            </a:extLst>
          </p:cNvPr>
          <p:cNvSpPr txBox="1">
            <a:spLocks/>
          </p:cNvSpPr>
          <p:nvPr/>
        </p:nvSpPr>
        <p:spPr>
          <a:xfrm>
            <a:off x="10134600" y="6356351"/>
            <a:ext cx="533402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B27448-AED7-4FD0-9341-174370B03308}" type="slidenum">
              <a:rPr lang="fr-FR"/>
              <a:t>16</a:t>
            </a:fld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3901E0-3542-7A4A-8EDA-C380A2428864}"/>
              </a:ext>
            </a:extLst>
          </p:cNvPr>
          <p:cNvSpPr/>
          <p:nvPr/>
        </p:nvSpPr>
        <p:spPr>
          <a:xfrm rot="16200000">
            <a:off x="5648126" y="-4122728"/>
            <a:ext cx="895748" cy="9144002"/>
          </a:xfrm>
          <a:prstGeom prst="rect">
            <a:avLst/>
          </a:prstGeom>
          <a:solidFill>
            <a:srgbClr val="4352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65000"/>
                  <a:lumOff val="35000"/>
                </a:schemeClr>
              </a:solidFill>
              <a:latin typeface="Lato Regular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59DD04-5ECC-8845-8585-6268620FF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6205" y="0"/>
            <a:ext cx="1121790" cy="1190709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F5160A22-71F9-E847-9FC6-90B4FB254F43}"/>
              </a:ext>
            </a:extLst>
          </p:cNvPr>
          <p:cNvSpPr txBox="1"/>
          <p:nvPr/>
        </p:nvSpPr>
        <p:spPr>
          <a:xfrm>
            <a:off x="1362912" y="269572"/>
            <a:ext cx="8022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Calibri" panose="020F0502020204030204" pitchFamily="34" charset="0"/>
                <a:ea typeface="Lato" charset="0"/>
                <a:cs typeface="Lato" charset="0"/>
              </a:rPr>
              <a:t>2. Taux Fiscalité 2023 </a:t>
            </a:r>
            <a:endParaRPr lang="fr-FR" sz="24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  <a:p>
            <a:pPr lvl="1"/>
            <a:endParaRPr lang="fr-FR" sz="20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488887C-54C6-6AA4-9B2C-E1B481E447F7}"/>
              </a:ext>
            </a:extLst>
          </p:cNvPr>
          <p:cNvSpPr txBox="1"/>
          <p:nvPr/>
        </p:nvSpPr>
        <p:spPr>
          <a:xfrm>
            <a:off x="1791598" y="1214324"/>
            <a:ext cx="8074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GÉMAPI</a:t>
            </a:r>
            <a:r>
              <a:rPr lang="fr-FR" dirty="0"/>
              <a:t> : </a:t>
            </a:r>
          </a:p>
          <a:p>
            <a:endParaRPr lang="fr-FR" dirty="0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1124BAE8-1012-CABB-2430-2D92AE9E64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960301"/>
              </p:ext>
            </p:extLst>
          </p:nvPr>
        </p:nvGraphicFramePr>
        <p:xfrm>
          <a:off x="2033139" y="2167083"/>
          <a:ext cx="7162619" cy="29138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7477">
                  <a:extLst>
                    <a:ext uri="{9D8B030D-6E8A-4147-A177-3AD203B41FA5}">
                      <a16:colId xmlns:a16="http://schemas.microsoft.com/office/drawing/2014/main" val="2146468825"/>
                    </a:ext>
                  </a:extLst>
                </a:gridCol>
                <a:gridCol w="1484688">
                  <a:extLst>
                    <a:ext uri="{9D8B030D-6E8A-4147-A177-3AD203B41FA5}">
                      <a16:colId xmlns:a16="http://schemas.microsoft.com/office/drawing/2014/main" val="3171910734"/>
                    </a:ext>
                  </a:extLst>
                </a:gridCol>
                <a:gridCol w="1765575">
                  <a:extLst>
                    <a:ext uri="{9D8B030D-6E8A-4147-A177-3AD203B41FA5}">
                      <a16:colId xmlns:a16="http://schemas.microsoft.com/office/drawing/2014/main" val="1020761470"/>
                    </a:ext>
                  </a:extLst>
                </a:gridCol>
                <a:gridCol w="1544879">
                  <a:extLst>
                    <a:ext uri="{9D8B030D-6E8A-4147-A177-3AD203B41FA5}">
                      <a16:colId xmlns:a16="http://schemas.microsoft.com/office/drawing/2014/main" val="703994450"/>
                    </a:ext>
                  </a:extLst>
                </a:gridCol>
              </a:tblGrid>
              <a:tr h="41836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Contributions 2022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Contributions 2023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1304838"/>
                  </a:ext>
                </a:extLst>
              </a:tr>
              <a:tr h="41836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SIAH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        118 910,00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              120 099,00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80436504"/>
                  </a:ext>
                </a:extLst>
              </a:tr>
              <a:tr h="40368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SMBO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            5 011,95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                  5 262,5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27310014"/>
                  </a:ext>
                </a:extLst>
              </a:tr>
              <a:tr h="41836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RÛ PRESLE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          18 443,97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                18 301,00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09305152"/>
                  </a:ext>
                </a:extLst>
              </a:tr>
              <a:tr h="41836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SYMABY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        196 314,00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              198 276,00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26663240"/>
                  </a:ext>
                </a:extLst>
              </a:tr>
              <a:tr h="41836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ENTENTE OISE AISNE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               181,11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                     181,11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ESTIMATION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30591413"/>
                  </a:ext>
                </a:extLst>
              </a:tr>
              <a:tr h="41836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SITRARIVE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            2 970,00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                  2 970,00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5404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324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47604-9403-4E27-8DC0-89E8B7504530}"/>
              </a:ext>
            </a:extLst>
          </p:cNvPr>
          <p:cNvSpPr/>
          <p:nvPr/>
        </p:nvSpPr>
        <p:spPr>
          <a:xfrm>
            <a:off x="1943403" y="1362839"/>
            <a:ext cx="8724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endParaRPr lang="fr-FR" sz="1600" i="1" dirty="0">
              <a:solidFill>
                <a:schemeClr val="tx2">
                  <a:lumMod val="65000"/>
                  <a:lumOff val="3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CF9E26D6-7F07-4C66-84C7-9AF2029805E4}"/>
              </a:ext>
            </a:extLst>
          </p:cNvPr>
          <p:cNvSpPr txBox="1">
            <a:spLocks/>
          </p:cNvSpPr>
          <p:nvPr/>
        </p:nvSpPr>
        <p:spPr>
          <a:xfrm>
            <a:off x="10134600" y="6356351"/>
            <a:ext cx="533402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B27448-AED7-4FD0-9341-174370B03308}" type="slidenum">
              <a:rPr lang="fr-FR"/>
              <a:t>17</a:t>
            </a:fld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3901E0-3542-7A4A-8EDA-C380A2428864}"/>
              </a:ext>
            </a:extLst>
          </p:cNvPr>
          <p:cNvSpPr/>
          <p:nvPr/>
        </p:nvSpPr>
        <p:spPr>
          <a:xfrm rot="16200000">
            <a:off x="5506929" y="-3941948"/>
            <a:ext cx="1178145" cy="9144002"/>
          </a:xfrm>
          <a:prstGeom prst="rect">
            <a:avLst/>
          </a:prstGeom>
          <a:solidFill>
            <a:srgbClr val="4352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65000"/>
                  <a:lumOff val="35000"/>
                </a:schemeClr>
              </a:solidFill>
              <a:latin typeface="Lato Regular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59DD04-5ECC-8845-8585-6268620FF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6210" y="2286"/>
            <a:ext cx="1121790" cy="1190709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F5160A22-71F9-E847-9FC6-90B4FB254F43}"/>
              </a:ext>
            </a:extLst>
          </p:cNvPr>
          <p:cNvSpPr txBox="1"/>
          <p:nvPr/>
        </p:nvSpPr>
        <p:spPr>
          <a:xfrm>
            <a:off x="1362912" y="269572"/>
            <a:ext cx="8022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Calibri" panose="020F0502020204030204" pitchFamily="34" charset="0"/>
                <a:ea typeface="Lato" charset="0"/>
                <a:cs typeface="Lato" charset="0"/>
              </a:rPr>
              <a:t>2. Budget 2023 – C3PF</a:t>
            </a:r>
            <a:endParaRPr lang="fr-FR" sz="24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  <a:p>
            <a:pPr lvl="1" algn="ctr"/>
            <a:r>
              <a:rPr lang="fr-FR" sz="20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INVESTISSEMENT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3F043F1-49D3-3D9A-7B7C-7C33634CCD60}"/>
              </a:ext>
            </a:extLst>
          </p:cNvPr>
          <p:cNvSpPr txBox="1"/>
          <p:nvPr/>
        </p:nvSpPr>
        <p:spPr>
          <a:xfrm>
            <a:off x="1451394" y="1307187"/>
            <a:ext cx="6094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u="sng" dirty="0"/>
              <a:t>Recettes d’investissement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043BEB5-B322-914E-91B7-FCCBD33FC92F}"/>
              </a:ext>
            </a:extLst>
          </p:cNvPr>
          <p:cNvSpPr txBox="1"/>
          <p:nvPr/>
        </p:nvSpPr>
        <p:spPr>
          <a:xfrm>
            <a:off x="835574" y="4429177"/>
            <a:ext cx="39417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Investissement financé par :</a:t>
            </a:r>
          </a:p>
          <a:p>
            <a:pPr marL="285750" indent="-285750">
              <a:buFontTx/>
              <a:buChar char="-"/>
            </a:pPr>
            <a:r>
              <a:rPr lang="fr-FR" dirty="0"/>
              <a:t>1,57M€ excédent fonctionnement </a:t>
            </a:r>
          </a:p>
          <a:p>
            <a:pPr marL="285750" indent="-285750">
              <a:buFontTx/>
              <a:buChar char="-"/>
            </a:pPr>
            <a:r>
              <a:rPr lang="fr-FR" dirty="0"/>
              <a:t>1,504M€ reports subventions</a:t>
            </a:r>
          </a:p>
          <a:p>
            <a:pPr marL="285750" indent="-285750">
              <a:buFontTx/>
              <a:buChar char="-"/>
            </a:pPr>
            <a:r>
              <a:rPr lang="fr-FR" dirty="0"/>
              <a:t>601k€ report excédent 2022</a:t>
            </a:r>
          </a:p>
          <a:p>
            <a:pPr marL="285750" indent="-285750">
              <a:buFontTx/>
              <a:buChar char="-"/>
            </a:pPr>
            <a:r>
              <a:rPr lang="fr-FR" dirty="0"/>
              <a:t>327k€ FCTVA</a:t>
            </a:r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46CAE57B-AF09-C320-9980-215BC091E8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073229"/>
              </p:ext>
            </p:extLst>
          </p:nvPr>
        </p:nvGraphicFramePr>
        <p:xfrm>
          <a:off x="386304" y="1793346"/>
          <a:ext cx="11062357" cy="2310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48258">
                  <a:extLst>
                    <a:ext uri="{9D8B030D-6E8A-4147-A177-3AD203B41FA5}">
                      <a16:colId xmlns:a16="http://schemas.microsoft.com/office/drawing/2014/main" val="754435898"/>
                    </a:ext>
                  </a:extLst>
                </a:gridCol>
                <a:gridCol w="1597703">
                  <a:extLst>
                    <a:ext uri="{9D8B030D-6E8A-4147-A177-3AD203B41FA5}">
                      <a16:colId xmlns:a16="http://schemas.microsoft.com/office/drawing/2014/main" val="1558803037"/>
                    </a:ext>
                  </a:extLst>
                </a:gridCol>
                <a:gridCol w="2136059">
                  <a:extLst>
                    <a:ext uri="{9D8B030D-6E8A-4147-A177-3AD203B41FA5}">
                      <a16:colId xmlns:a16="http://schemas.microsoft.com/office/drawing/2014/main" val="4161459333"/>
                    </a:ext>
                  </a:extLst>
                </a:gridCol>
                <a:gridCol w="1580337">
                  <a:extLst>
                    <a:ext uri="{9D8B030D-6E8A-4147-A177-3AD203B41FA5}">
                      <a16:colId xmlns:a16="http://schemas.microsoft.com/office/drawing/2014/main" val="2292026769"/>
                    </a:ext>
                  </a:extLst>
                </a:gridCol>
              </a:tblGrid>
              <a:tr h="210297">
                <a:tc>
                  <a:txBody>
                    <a:bodyPr/>
                    <a:lstStyle/>
                    <a:p>
                      <a:pPr algn="ctr" fontAlgn="t"/>
                      <a:r>
                        <a:rPr lang="fr-FR" sz="1100" u="none" strike="noStrike" dirty="0">
                          <a:effectLst/>
                        </a:rPr>
                        <a:t>Chapitre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100" u="none" strike="noStrike">
                          <a:effectLst/>
                        </a:rPr>
                        <a:t>Projet BP 2023 (M57)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100" u="none" strike="noStrike">
                          <a:effectLst/>
                        </a:rPr>
                        <a:t>RAR 2022 en M57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100" u="none" strike="noStrike">
                          <a:effectLst/>
                        </a:rPr>
                        <a:t>Total BP + RAR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3270715"/>
                  </a:ext>
                </a:extLst>
              </a:tr>
              <a:tr h="21772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u="none" strike="noStrike">
                          <a:effectLst/>
                        </a:rPr>
                        <a:t>Investissement - Recette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u="none" strike="noStrike">
                          <a:effectLst/>
                        </a:rPr>
                        <a:t>         3 378 158,52 € 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u="none" strike="noStrike">
                          <a:effectLst/>
                        </a:rPr>
                        <a:t>                      1 504 842,23 € 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u="none" strike="noStrike">
                          <a:effectLst/>
                        </a:rPr>
                        <a:t>        4 883 000,75 € 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84501676"/>
                  </a:ext>
                </a:extLst>
              </a:tr>
              <a:tr h="217720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dirty="0">
                          <a:effectLst/>
                        </a:rPr>
                        <a:t>001 - Solde d'exécution de la section d'investissement reporté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u="none" strike="noStrike" dirty="0">
                          <a:effectLst/>
                        </a:rPr>
                        <a:t>            601 021,27 €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u="none" strike="noStrike">
                          <a:effectLst/>
                        </a:rPr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90748915"/>
                  </a:ext>
                </a:extLst>
              </a:tr>
              <a:tr h="395854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dirty="0">
                          <a:effectLst/>
                        </a:rPr>
                        <a:t>021 - Virement de la section de fonctionnement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u="none" strike="noStrike">
                          <a:effectLst/>
                        </a:rPr>
                        <a:t>         1 569 039,65 €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u="none" strike="noStrike" dirty="0">
                          <a:effectLst/>
                        </a:rPr>
                        <a:t>                                         -   €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88850947"/>
                  </a:ext>
                </a:extLst>
              </a:tr>
              <a:tr h="217720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>
                          <a:effectLst/>
                        </a:rPr>
                        <a:t>040 - Opérations d'ordre de transfert entre sections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u="none" strike="noStrike">
                          <a:effectLst/>
                        </a:rPr>
                        <a:t>            755 366,38 €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u="none" strike="noStrike" dirty="0">
                          <a:effectLst/>
                        </a:rPr>
                        <a:t>                                         -   €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57529145"/>
                  </a:ext>
                </a:extLst>
              </a:tr>
              <a:tr h="217720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>
                          <a:effectLst/>
                        </a:rPr>
                        <a:t>041 - Opérations patrimoniales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u="none" strike="noStrike">
                          <a:effectLst/>
                        </a:rPr>
                        <a:t>              50 000,00 €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u="none" strike="noStrike">
                          <a:effectLst/>
                        </a:rPr>
                        <a:t>                                         -   €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67828453"/>
                  </a:ext>
                </a:extLst>
              </a:tr>
              <a:tr h="395854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>
                          <a:effectLst/>
                        </a:rPr>
                        <a:t>10 - Dotations, fonds divers et réserves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u="none" strike="noStrike">
                          <a:effectLst/>
                        </a:rPr>
                        <a:t>            327 238,02 €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u="none" strike="noStrike">
                          <a:effectLst/>
                        </a:rPr>
                        <a:t>                                         -   €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6406617"/>
                  </a:ext>
                </a:extLst>
              </a:tr>
              <a:tr h="217720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>
                          <a:effectLst/>
                        </a:rPr>
                        <a:t>13 - Subventions d'investissement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u="none" strike="noStrike">
                          <a:effectLst/>
                        </a:rPr>
                        <a:t>              75 493,20 €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u="none" strike="noStrike">
                          <a:effectLst/>
                        </a:rPr>
                        <a:t> 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87535066"/>
                  </a:ext>
                </a:extLst>
              </a:tr>
              <a:tr h="220007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>
                          <a:effectLst/>
                        </a:rPr>
                        <a:t>16 - Emprunts et dettes assimilées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u="none" strike="noStrike">
                          <a:effectLst/>
                        </a:rPr>
                        <a:t>                            -   €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u="none" strike="noStrike">
                          <a:effectLst/>
                        </a:rPr>
                        <a:t>                                         -   €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11208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5596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47604-9403-4E27-8DC0-89E8B7504530}"/>
              </a:ext>
            </a:extLst>
          </p:cNvPr>
          <p:cNvSpPr/>
          <p:nvPr/>
        </p:nvSpPr>
        <p:spPr>
          <a:xfrm>
            <a:off x="1943403" y="1362839"/>
            <a:ext cx="8724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endParaRPr lang="fr-FR" sz="1600" i="1" dirty="0">
              <a:solidFill>
                <a:schemeClr val="tx2">
                  <a:lumMod val="65000"/>
                  <a:lumOff val="3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CF9E26D6-7F07-4C66-84C7-9AF2029805E4}"/>
              </a:ext>
            </a:extLst>
          </p:cNvPr>
          <p:cNvSpPr txBox="1">
            <a:spLocks/>
          </p:cNvSpPr>
          <p:nvPr/>
        </p:nvSpPr>
        <p:spPr>
          <a:xfrm>
            <a:off x="10134600" y="6356351"/>
            <a:ext cx="533402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B27448-AED7-4FD0-9341-174370B03308}" type="slidenum">
              <a:rPr lang="fr-FR"/>
              <a:t>18</a:t>
            </a:fld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3901E0-3542-7A4A-8EDA-C380A2428864}"/>
              </a:ext>
            </a:extLst>
          </p:cNvPr>
          <p:cNvSpPr/>
          <p:nvPr/>
        </p:nvSpPr>
        <p:spPr>
          <a:xfrm rot="16200000">
            <a:off x="5506927" y="-3981530"/>
            <a:ext cx="1178145" cy="9144002"/>
          </a:xfrm>
          <a:prstGeom prst="rect">
            <a:avLst/>
          </a:prstGeom>
          <a:solidFill>
            <a:srgbClr val="4352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65000"/>
                  <a:lumOff val="35000"/>
                </a:schemeClr>
              </a:solidFill>
              <a:latin typeface="Lato Regular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59DD04-5ECC-8845-8585-6268620FF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6210" y="2286"/>
            <a:ext cx="1121790" cy="1190709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F5160A22-71F9-E847-9FC6-90B4FB254F43}"/>
              </a:ext>
            </a:extLst>
          </p:cNvPr>
          <p:cNvSpPr txBox="1"/>
          <p:nvPr/>
        </p:nvSpPr>
        <p:spPr>
          <a:xfrm>
            <a:off x="1362912" y="269572"/>
            <a:ext cx="8022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Calibri" panose="020F0502020204030204" pitchFamily="34" charset="0"/>
                <a:ea typeface="Lato" charset="0"/>
                <a:cs typeface="Lato" charset="0"/>
              </a:rPr>
              <a:t>2. Budget 2023 – C3PF</a:t>
            </a:r>
            <a:endParaRPr lang="fr-FR" sz="24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  <a:p>
            <a:pPr lvl="1" algn="ctr"/>
            <a:r>
              <a:rPr lang="fr-FR" sz="20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INVESTISSEMENT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3297861-4AA7-13BE-B0C7-E4B58372C055}"/>
              </a:ext>
            </a:extLst>
          </p:cNvPr>
          <p:cNvSpPr txBox="1"/>
          <p:nvPr/>
        </p:nvSpPr>
        <p:spPr>
          <a:xfrm>
            <a:off x="1523998" y="1447718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u="sng" dirty="0"/>
              <a:t>Dépenses d’investissement 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3F3C8D87-DB69-C5FD-979D-1099DE905F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429987"/>
              </p:ext>
            </p:extLst>
          </p:nvPr>
        </p:nvGraphicFramePr>
        <p:xfrm>
          <a:off x="614135" y="1884689"/>
          <a:ext cx="11077122" cy="39498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04314">
                  <a:extLst>
                    <a:ext uri="{9D8B030D-6E8A-4147-A177-3AD203B41FA5}">
                      <a16:colId xmlns:a16="http://schemas.microsoft.com/office/drawing/2014/main" val="1946704700"/>
                    </a:ext>
                  </a:extLst>
                </a:gridCol>
                <a:gridCol w="2164702">
                  <a:extLst>
                    <a:ext uri="{9D8B030D-6E8A-4147-A177-3AD203B41FA5}">
                      <a16:colId xmlns:a16="http://schemas.microsoft.com/office/drawing/2014/main" val="2888844646"/>
                    </a:ext>
                  </a:extLst>
                </a:gridCol>
                <a:gridCol w="1772816">
                  <a:extLst>
                    <a:ext uri="{9D8B030D-6E8A-4147-A177-3AD203B41FA5}">
                      <a16:colId xmlns:a16="http://schemas.microsoft.com/office/drawing/2014/main" val="219828535"/>
                    </a:ext>
                  </a:extLst>
                </a:gridCol>
                <a:gridCol w="2435290">
                  <a:extLst>
                    <a:ext uri="{9D8B030D-6E8A-4147-A177-3AD203B41FA5}">
                      <a16:colId xmlns:a16="http://schemas.microsoft.com/office/drawing/2014/main" val="3955799667"/>
                    </a:ext>
                  </a:extLst>
                </a:gridCol>
              </a:tblGrid>
              <a:tr h="210620"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 dirty="0">
                          <a:effectLst/>
                        </a:rPr>
                        <a:t>Chapitre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Projet BP 2023 (M57)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RAR 2022 en M57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Total BP + RAR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81597310"/>
                  </a:ext>
                </a:extLst>
              </a:tr>
              <a:tr h="423306"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u="none" strike="noStrike" dirty="0">
                          <a:effectLst/>
                        </a:rPr>
                        <a:t>Investissement - Dépense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u="none" strike="noStrike" dirty="0">
                          <a:effectLst/>
                        </a:rPr>
                        <a:t>         3 699 289,32 € 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u="none" strike="noStrike" dirty="0">
                          <a:effectLst/>
                        </a:rPr>
                        <a:t>        631 927,41 € 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u="none" strike="noStrike">
                          <a:effectLst/>
                        </a:rPr>
                        <a:t>        4 331 216,73 € 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7435564"/>
                  </a:ext>
                </a:extLst>
              </a:tr>
              <a:tr h="423306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u="none" strike="noStrike" dirty="0">
                          <a:effectLst/>
                        </a:rPr>
                        <a:t>001 - Solde d'exécution de la section d'investissement reporté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u="none" strike="noStrike" dirty="0">
                          <a:effectLst/>
                        </a:rPr>
                        <a:t>                            -   € 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879294"/>
                  </a:ext>
                </a:extLst>
              </a:tr>
              <a:tr h="423306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u="none" strike="noStrike">
                          <a:effectLst/>
                        </a:rPr>
                        <a:t>040 - Opérations d'ordre de transfert entre sections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u="none" strike="noStrike" dirty="0">
                          <a:effectLst/>
                        </a:rPr>
                        <a:t>            209 461,00 € 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18390822"/>
                  </a:ext>
                </a:extLst>
              </a:tr>
              <a:tr h="423306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u="none" strike="noStrike" dirty="0">
                          <a:effectLst/>
                        </a:rPr>
                        <a:t>041 - Opérations patrimoniales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u="none" strike="noStrike">
                          <a:effectLst/>
                        </a:rPr>
                        <a:t>              50 000,00 € 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55547199"/>
                  </a:ext>
                </a:extLst>
              </a:tr>
              <a:tr h="423306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u="none" strike="noStrike" dirty="0">
                          <a:effectLst/>
                        </a:rPr>
                        <a:t>16 - Emprunts et dettes assimilées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u="none" strike="noStrike" dirty="0">
                          <a:effectLst/>
                        </a:rPr>
                        <a:t>              83 333,32 € 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90304965"/>
                  </a:ext>
                </a:extLst>
              </a:tr>
              <a:tr h="423306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u="none" strike="noStrike">
                          <a:effectLst/>
                        </a:rPr>
                        <a:t>20 - Immobilisations incorporelles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u="none" strike="noStrike">
                          <a:effectLst/>
                        </a:rPr>
                        <a:t>            202 070,00 € 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u="none" strike="noStrike" dirty="0">
                          <a:effectLst/>
                        </a:rPr>
                        <a:t> 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70359221"/>
                  </a:ext>
                </a:extLst>
              </a:tr>
              <a:tr h="352744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u="none" strike="noStrike">
                          <a:effectLst/>
                        </a:rPr>
                        <a:t>204 - Subventions d'équipement versées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u="none" strike="noStrike">
                          <a:effectLst/>
                        </a:rPr>
                        <a:t>                            -   € 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u="none" strike="noStrike" dirty="0">
                          <a:effectLst/>
                        </a:rPr>
                        <a:t> 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24387254"/>
                  </a:ext>
                </a:extLst>
              </a:tr>
              <a:tr h="423306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u="none" strike="noStrike">
                          <a:effectLst/>
                        </a:rPr>
                        <a:t>21 - Immobilisations corporelles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u="none" strike="noStrike">
                          <a:effectLst/>
                        </a:rPr>
                        <a:t>         2 889 625,00 € 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u="none" strike="noStrike" dirty="0">
                          <a:effectLst/>
                        </a:rPr>
                        <a:t> 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31800299"/>
                  </a:ext>
                </a:extLst>
              </a:tr>
              <a:tr h="423306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u="none" strike="noStrike">
                          <a:effectLst/>
                        </a:rPr>
                        <a:t>23 - Immobilisations en cours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u="none" strike="noStrike" dirty="0">
                          <a:effectLst/>
                        </a:rPr>
                        <a:t>            264 800,00 € 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u="none" strike="noStrike">
                          <a:effectLst/>
                        </a:rPr>
                        <a:t> 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47417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1448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47604-9403-4E27-8DC0-89E8B7504530}"/>
              </a:ext>
            </a:extLst>
          </p:cNvPr>
          <p:cNvSpPr/>
          <p:nvPr/>
        </p:nvSpPr>
        <p:spPr>
          <a:xfrm>
            <a:off x="1943403" y="1362839"/>
            <a:ext cx="8724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endParaRPr lang="fr-FR" sz="1600" i="1" dirty="0">
              <a:solidFill>
                <a:schemeClr val="tx2">
                  <a:lumMod val="65000"/>
                  <a:lumOff val="3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CF9E26D6-7F07-4C66-84C7-9AF2029805E4}"/>
              </a:ext>
            </a:extLst>
          </p:cNvPr>
          <p:cNvSpPr txBox="1">
            <a:spLocks/>
          </p:cNvSpPr>
          <p:nvPr/>
        </p:nvSpPr>
        <p:spPr>
          <a:xfrm>
            <a:off x="10134600" y="6356351"/>
            <a:ext cx="533402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B27448-AED7-4FD0-9341-174370B03308}" type="slidenum">
              <a:rPr lang="fr-FR"/>
              <a:t>19</a:t>
            </a:fld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3901E0-3542-7A4A-8EDA-C380A2428864}"/>
              </a:ext>
            </a:extLst>
          </p:cNvPr>
          <p:cNvSpPr/>
          <p:nvPr/>
        </p:nvSpPr>
        <p:spPr>
          <a:xfrm rot="16200000">
            <a:off x="5506927" y="-3981530"/>
            <a:ext cx="1178145" cy="9144002"/>
          </a:xfrm>
          <a:prstGeom prst="rect">
            <a:avLst/>
          </a:prstGeom>
          <a:solidFill>
            <a:srgbClr val="4352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65000"/>
                  <a:lumOff val="35000"/>
                </a:schemeClr>
              </a:solidFill>
              <a:latin typeface="Lato Regular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59DD04-5ECC-8845-8585-6268620FF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6210" y="2286"/>
            <a:ext cx="1121790" cy="1190709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F5160A22-71F9-E847-9FC6-90B4FB254F43}"/>
              </a:ext>
            </a:extLst>
          </p:cNvPr>
          <p:cNvSpPr txBox="1"/>
          <p:nvPr/>
        </p:nvSpPr>
        <p:spPr>
          <a:xfrm>
            <a:off x="1362912" y="269572"/>
            <a:ext cx="8022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Calibri" panose="020F0502020204030204" pitchFamily="34" charset="0"/>
                <a:ea typeface="Lato" charset="0"/>
                <a:cs typeface="Lato" charset="0"/>
              </a:rPr>
              <a:t>2. Budget 2023 – C3PF </a:t>
            </a:r>
            <a:endParaRPr lang="fr-FR" sz="24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  <a:p>
            <a:pPr lvl="1"/>
            <a:endParaRPr lang="fr-FR" sz="20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488887C-54C6-6AA4-9B2C-E1B481E447F7}"/>
              </a:ext>
            </a:extLst>
          </p:cNvPr>
          <p:cNvSpPr txBox="1"/>
          <p:nvPr/>
        </p:nvSpPr>
        <p:spPr>
          <a:xfrm>
            <a:off x="1471885" y="1233116"/>
            <a:ext cx="807432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Détail des dépenses </a:t>
            </a:r>
          </a:p>
          <a:p>
            <a:pPr marL="285750" indent="-285750">
              <a:buFontTx/>
              <a:buChar char="-"/>
            </a:pPr>
            <a:r>
              <a:rPr lang="fr-FR" dirty="0"/>
              <a:t>Ne comporte pas de montant liés au tiers lieu – budget annexe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r>
              <a:rPr lang="fr-FR" b="1" dirty="0"/>
              <a:t>Chapitre 20 Immobilisations Incorporelles (202k€)</a:t>
            </a:r>
          </a:p>
          <a:p>
            <a:pPr marL="285750" indent="-285750">
              <a:buFontTx/>
              <a:buChar char="-"/>
            </a:pPr>
            <a:r>
              <a:rPr lang="fr-FR" dirty="0"/>
              <a:t>183k€ d’études pour les aires d’accueils et le théâtre de verdure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r>
              <a:rPr lang="fr-FR" b="1" dirty="0"/>
              <a:t>Chapitre 21 Immobilisations corporelles (2,8M€)</a:t>
            </a:r>
          </a:p>
          <a:p>
            <a:pPr marL="285750" indent="-285750">
              <a:buFontTx/>
              <a:buChar char="-"/>
            </a:pPr>
            <a:r>
              <a:rPr lang="fr-FR" dirty="0"/>
              <a:t>1,1M€ d’achat de terrain (1M€ Nid d’or et 100k€ pour acquisition terrains aires d’accueil) </a:t>
            </a:r>
          </a:p>
          <a:p>
            <a:pPr marL="285750" indent="-285750">
              <a:buFontTx/>
              <a:buChar char="-"/>
            </a:pPr>
            <a:r>
              <a:rPr lang="fr-FR" dirty="0"/>
              <a:t>1,145M€ vidéoprotection (fin tranche 3 et début tranche 4)</a:t>
            </a:r>
          </a:p>
          <a:p>
            <a:pPr marL="285750" indent="-285750">
              <a:buFontTx/>
              <a:buChar char="-"/>
            </a:pPr>
            <a:r>
              <a:rPr lang="fr-FR" dirty="0"/>
              <a:t>326k€ travaux voiries </a:t>
            </a:r>
          </a:p>
          <a:p>
            <a:pPr marL="285750" indent="-285750">
              <a:buFontTx/>
              <a:buChar char="-"/>
            </a:pPr>
            <a:r>
              <a:rPr lang="fr-FR" dirty="0"/>
              <a:t>150k€ aménagement extérieur (sécurisation et mis en valeur des ouvrages)</a:t>
            </a:r>
          </a:p>
          <a:p>
            <a:pPr marL="285750" indent="-285750">
              <a:buFontTx/>
              <a:buChar char="-"/>
            </a:pPr>
            <a:r>
              <a:rPr lang="fr-FR" dirty="0"/>
              <a:t>34k€ plateforme élévatrice  </a:t>
            </a:r>
          </a:p>
          <a:p>
            <a:pPr marL="285750" indent="-285750">
              <a:buFontTx/>
              <a:buChar char="-"/>
            </a:pPr>
            <a:r>
              <a:rPr lang="fr-FR" dirty="0"/>
              <a:t>25k€ besoin matériel informatique </a:t>
            </a:r>
          </a:p>
          <a:p>
            <a:pPr marL="285750" indent="-285750">
              <a:buFontTx/>
              <a:buChar char="-"/>
            </a:pPr>
            <a:r>
              <a:rPr lang="fr-FR" dirty="0"/>
              <a:t>25k€ matériel ergonomique </a:t>
            </a:r>
          </a:p>
          <a:p>
            <a:endParaRPr lang="fr-FR" dirty="0"/>
          </a:p>
          <a:p>
            <a:r>
              <a:rPr lang="fr-FR" b="1" dirty="0"/>
              <a:t>Chapitre 23 Immobilisations en cours (264k€)</a:t>
            </a:r>
          </a:p>
          <a:p>
            <a:pPr marL="285750" indent="-285750">
              <a:buFontTx/>
              <a:buChar char="-"/>
            </a:pPr>
            <a:r>
              <a:rPr lang="fr-FR" dirty="0"/>
              <a:t>244 800€ travaux pour le théâtre de verdure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8907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47604-9403-4E27-8DC0-89E8B7504530}"/>
              </a:ext>
            </a:extLst>
          </p:cNvPr>
          <p:cNvSpPr/>
          <p:nvPr/>
        </p:nvSpPr>
        <p:spPr>
          <a:xfrm>
            <a:off x="1943403" y="1362839"/>
            <a:ext cx="8724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endParaRPr lang="fr-FR" sz="1600" i="1" dirty="0">
              <a:solidFill>
                <a:schemeClr val="tx2">
                  <a:lumMod val="65000"/>
                  <a:lumOff val="3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CF9E26D6-7F07-4C66-84C7-9AF2029805E4}"/>
              </a:ext>
            </a:extLst>
          </p:cNvPr>
          <p:cNvSpPr txBox="1">
            <a:spLocks/>
          </p:cNvSpPr>
          <p:nvPr/>
        </p:nvSpPr>
        <p:spPr>
          <a:xfrm>
            <a:off x="10134600" y="6356351"/>
            <a:ext cx="533402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B27448-AED7-4FD0-9341-174370B03308}" type="slidenum">
              <a:rPr lang="fr-FR"/>
              <a:t>2</a:t>
            </a:fld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3901E0-3542-7A4A-8EDA-C380A2428864}"/>
              </a:ext>
            </a:extLst>
          </p:cNvPr>
          <p:cNvSpPr/>
          <p:nvPr/>
        </p:nvSpPr>
        <p:spPr>
          <a:xfrm rot="16200000">
            <a:off x="5506927" y="-3981530"/>
            <a:ext cx="1178145" cy="9144002"/>
          </a:xfrm>
          <a:prstGeom prst="rect">
            <a:avLst/>
          </a:prstGeom>
          <a:solidFill>
            <a:srgbClr val="4352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65000"/>
                  <a:lumOff val="35000"/>
                </a:schemeClr>
              </a:solidFill>
              <a:latin typeface="Lato Regular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59DD04-5ECC-8845-8585-6268620FF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6210" y="2286"/>
            <a:ext cx="1121790" cy="1190709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F5160A22-71F9-E847-9FC6-90B4FB254F43}"/>
              </a:ext>
            </a:extLst>
          </p:cNvPr>
          <p:cNvSpPr txBox="1"/>
          <p:nvPr/>
        </p:nvSpPr>
        <p:spPr>
          <a:xfrm>
            <a:off x="1362912" y="316226"/>
            <a:ext cx="8022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Calibri" panose="020F0502020204030204" pitchFamily="34" charset="0"/>
                <a:ea typeface="Lato" charset="0"/>
                <a:cs typeface="Lato" charset="0"/>
              </a:rPr>
              <a:t>1. Résultats anticipés 2022</a:t>
            </a:r>
            <a:endParaRPr lang="fr-FR" sz="24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  <a:p>
            <a:pPr lvl="1"/>
            <a:endParaRPr lang="fr-FR" sz="20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2F4A4C-9774-5A3C-6907-B7745E37B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C3PF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0FE727D7-FF5C-3929-AA87-BF16A6F226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178794"/>
              </p:ext>
            </p:extLst>
          </p:nvPr>
        </p:nvGraphicFramePr>
        <p:xfrm>
          <a:off x="709826" y="2347474"/>
          <a:ext cx="5816600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49800">
                  <a:extLst>
                    <a:ext uri="{9D8B030D-6E8A-4147-A177-3AD203B41FA5}">
                      <a16:colId xmlns:a16="http://schemas.microsoft.com/office/drawing/2014/main" val="411638538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605469778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u="none" strike="noStrike" dirty="0">
                          <a:effectLst/>
                        </a:rPr>
                        <a:t>SECTION DE FONCTIONNEMENT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CCCPF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806199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A/ Résultats de l'exercice 2022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474 705,50 €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3224908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B/ Résultat 2021 reporté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2 151 561,34 €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09677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Résultats de clôture 2022 en fonctionnement = A + B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2 626 266,84 €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745184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888799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u="none" strike="noStrike" dirty="0">
                          <a:effectLst/>
                        </a:rPr>
                        <a:t>SECTION D'INVESTISSEMENT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0094414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D/ Résultats de l'exercice 2022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1 091 195,07 €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6853819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E/ Résultat 2021 reporté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-490 173,80 €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4543898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F/ Résultats de clôture 2021 en investissement = D + E (hors restes à réaliser)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601 021,27 €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0224546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Restes à réaliser 2022 (solde)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872 914,82 €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026435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040014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 dirty="0">
                          <a:effectLst/>
                        </a:rPr>
                        <a:t>PREVISION D'AFFECTATION POUR LE MONTANT DU RESULTAT A AFFECTER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017467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Report d'investissement (R001)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601 021,27 €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474779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Affectation en réserves en investissement (R1068)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0,00 €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057651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</a:rPr>
                        <a:t>Report en fonctionnement (R002)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2 626 266,84 €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90974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7969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47604-9403-4E27-8DC0-89E8B7504530}"/>
              </a:ext>
            </a:extLst>
          </p:cNvPr>
          <p:cNvSpPr/>
          <p:nvPr/>
        </p:nvSpPr>
        <p:spPr>
          <a:xfrm>
            <a:off x="1943403" y="1362839"/>
            <a:ext cx="8724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endParaRPr lang="fr-FR" sz="1600" i="1" dirty="0">
              <a:solidFill>
                <a:schemeClr val="tx2">
                  <a:lumMod val="65000"/>
                  <a:lumOff val="3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CF9E26D6-7F07-4C66-84C7-9AF2029805E4}"/>
              </a:ext>
            </a:extLst>
          </p:cNvPr>
          <p:cNvSpPr txBox="1">
            <a:spLocks/>
          </p:cNvSpPr>
          <p:nvPr/>
        </p:nvSpPr>
        <p:spPr>
          <a:xfrm>
            <a:off x="10134600" y="6356351"/>
            <a:ext cx="533402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B27448-AED7-4FD0-9341-174370B03308}" type="slidenum">
              <a:rPr lang="fr-FR"/>
              <a:t>20</a:t>
            </a:fld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3901E0-3542-7A4A-8EDA-C380A2428864}"/>
              </a:ext>
            </a:extLst>
          </p:cNvPr>
          <p:cNvSpPr/>
          <p:nvPr/>
        </p:nvSpPr>
        <p:spPr>
          <a:xfrm rot="16200000">
            <a:off x="5506927" y="-3981530"/>
            <a:ext cx="1178145" cy="9144002"/>
          </a:xfrm>
          <a:prstGeom prst="rect">
            <a:avLst/>
          </a:prstGeom>
          <a:solidFill>
            <a:srgbClr val="4352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65000"/>
                  <a:lumOff val="35000"/>
                </a:schemeClr>
              </a:solidFill>
              <a:latin typeface="Lato Regular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59DD04-5ECC-8845-8585-6268620FF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6210" y="2286"/>
            <a:ext cx="1121790" cy="1190709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F5160A22-71F9-E847-9FC6-90B4FB254F43}"/>
              </a:ext>
            </a:extLst>
          </p:cNvPr>
          <p:cNvSpPr txBox="1"/>
          <p:nvPr/>
        </p:nvSpPr>
        <p:spPr>
          <a:xfrm>
            <a:off x="1362912" y="269572"/>
            <a:ext cx="8022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Calibri" panose="020F0502020204030204" pitchFamily="34" charset="0"/>
                <a:ea typeface="Lato" charset="0"/>
                <a:cs typeface="Lato" charset="0"/>
              </a:rPr>
              <a:t>2. Budget 2023 </a:t>
            </a:r>
            <a:endParaRPr lang="fr-FR" sz="24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  <a:p>
            <a:pPr lvl="1" algn="ctr"/>
            <a:r>
              <a:rPr lang="fr-FR" sz="20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GENDARMERIE - FONCTIONNEMENT 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92BD7FB0-47D3-7F04-AEA9-C0201EC73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406006"/>
              </p:ext>
            </p:extLst>
          </p:nvPr>
        </p:nvGraphicFramePr>
        <p:xfrm>
          <a:off x="1162698" y="1532115"/>
          <a:ext cx="5210110" cy="4056914"/>
        </p:xfrm>
        <a:graphic>
          <a:graphicData uri="http://schemas.openxmlformats.org/drawingml/2006/table">
            <a:tbl>
              <a:tblPr/>
              <a:tblGrid>
                <a:gridCol w="3435237">
                  <a:extLst>
                    <a:ext uri="{9D8B030D-6E8A-4147-A177-3AD203B41FA5}">
                      <a16:colId xmlns:a16="http://schemas.microsoft.com/office/drawing/2014/main" val="2817381989"/>
                    </a:ext>
                  </a:extLst>
                </a:gridCol>
                <a:gridCol w="1774873">
                  <a:extLst>
                    <a:ext uri="{9D8B030D-6E8A-4147-A177-3AD203B41FA5}">
                      <a16:colId xmlns:a16="http://schemas.microsoft.com/office/drawing/2014/main" val="2007248963"/>
                    </a:ext>
                  </a:extLst>
                </a:gridCol>
              </a:tblGrid>
              <a:tr h="2386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FONCTIONNEMENT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Projet BP 2023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312153"/>
                  </a:ext>
                </a:extLst>
              </a:tr>
              <a:tr h="2386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DEPENSES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460195"/>
                  </a:ext>
                </a:extLst>
              </a:tr>
              <a:tr h="2386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011 Charges à caractère général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106 315,52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098956"/>
                  </a:ext>
                </a:extLst>
              </a:tr>
              <a:tr h="2386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023 Virement à la section d'investissement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260 050,38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965006"/>
                  </a:ext>
                </a:extLst>
              </a:tr>
              <a:tr h="2386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042- Opérations d'ordre entres sections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4 449,62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375869"/>
                  </a:ext>
                </a:extLst>
              </a:tr>
              <a:tr h="2386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Autres charges gestion courante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- 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73752"/>
                  </a:ext>
                </a:extLst>
              </a:tr>
              <a:tr h="2386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 Charges financières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52 902,81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15724"/>
                  </a:ext>
                </a:extLst>
              </a:tr>
              <a:tr h="2386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 charges exceptionnelles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52 000,00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662373"/>
                  </a:ext>
                </a:extLst>
              </a:tr>
              <a:tr h="2386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DEPENSES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475 718,33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834258"/>
                  </a:ext>
                </a:extLst>
              </a:tr>
              <a:tr h="238642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8429520"/>
                  </a:ext>
                </a:extLst>
              </a:tr>
              <a:tr h="238642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135926"/>
                  </a:ext>
                </a:extLst>
              </a:tr>
              <a:tr h="2386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RECETTES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768284"/>
                  </a:ext>
                </a:extLst>
              </a:tr>
              <a:tr h="2386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002 Excédent antérieur reporté Fonc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112 980,65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077820"/>
                  </a:ext>
                </a:extLst>
              </a:tr>
              <a:tr h="2386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 Autres produits gestion courante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362 737,68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852994"/>
                  </a:ext>
                </a:extLst>
              </a:tr>
              <a:tr h="2386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77 - Recettes exceptionnelles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- 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924306"/>
                  </a:ext>
                </a:extLst>
              </a:tr>
              <a:tr h="2386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RECETTES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475 718,33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473441"/>
                  </a:ext>
                </a:extLst>
              </a:tr>
              <a:tr h="2386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SOLDE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                                  0,00  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801241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9F127DF9-D635-2224-A1E1-E9FCABE9CD93}"/>
              </a:ext>
            </a:extLst>
          </p:cNvPr>
          <p:cNvSpPr txBox="1"/>
          <p:nvPr/>
        </p:nvSpPr>
        <p:spPr>
          <a:xfrm>
            <a:off x="6372807" y="1174970"/>
            <a:ext cx="569554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Dépenses en hausse 442k€ BP 2022 contre 475k€ en 2023 </a:t>
            </a:r>
            <a:endParaRPr lang="fr-FR" dirty="0"/>
          </a:p>
          <a:p>
            <a:r>
              <a:rPr lang="fr-FR" b="1" dirty="0" err="1"/>
              <a:t>Chap</a:t>
            </a:r>
            <a:r>
              <a:rPr lang="fr-FR" b="1" dirty="0"/>
              <a:t> 011 en hausse 73k€ contre 106k€ en 2023</a:t>
            </a:r>
          </a:p>
          <a:p>
            <a:pPr marL="285750" indent="-285750">
              <a:buFontTx/>
              <a:buChar char="-"/>
            </a:pPr>
            <a:r>
              <a:rPr lang="fr-FR" dirty="0"/>
              <a:t>40k€ travaux à frais avancés (poste absent en 2022)</a:t>
            </a:r>
          </a:p>
          <a:p>
            <a:pPr marL="285750" indent="-285750">
              <a:buFontTx/>
              <a:buChar char="-"/>
            </a:pPr>
            <a:r>
              <a:rPr lang="fr-FR" dirty="0"/>
              <a:t>42k€ contrat maintenance (tontes/éclairages etc…)</a:t>
            </a:r>
          </a:p>
          <a:p>
            <a:pPr marL="285750" indent="-285750">
              <a:buFontTx/>
              <a:buChar char="-"/>
            </a:pPr>
            <a:r>
              <a:rPr lang="fr-FR" dirty="0"/>
              <a:t>19k€ taxes foncières</a:t>
            </a:r>
          </a:p>
          <a:p>
            <a:r>
              <a:rPr lang="fr-FR" b="1" dirty="0" err="1"/>
              <a:t>Chap</a:t>
            </a:r>
            <a:r>
              <a:rPr lang="fr-FR" b="1" dirty="0"/>
              <a:t> 66 en hausse </a:t>
            </a:r>
            <a:r>
              <a:rPr lang="fr-FR" dirty="0"/>
              <a:t>suite à la variation du taux d’un emprunt (0,41% à 3,21% en 6 mois) passe de 41k€ à 52k€</a:t>
            </a:r>
          </a:p>
          <a:p>
            <a:r>
              <a:rPr lang="fr-FR" b="1" dirty="0" err="1"/>
              <a:t>Chap</a:t>
            </a:r>
            <a:r>
              <a:rPr lang="fr-FR" b="1" dirty="0"/>
              <a:t> 67 </a:t>
            </a:r>
            <a:r>
              <a:rPr lang="fr-FR" dirty="0"/>
              <a:t>remboursements des charges à la gendarmerie 2021-2022</a:t>
            </a:r>
          </a:p>
          <a:p>
            <a:endParaRPr lang="fr-FR" b="1" dirty="0"/>
          </a:p>
          <a:p>
            <a:r>
              <a:rPr lang="fr-FR" dirty="0"/>
              <a:t>Virement à la section d’investissement en baisse 260k€ contre 323k€ en 2022.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7EB14D8-B076-DD4F-14AE-015E43B83AAB}"/>
              </a:ext>
            </a:extLst>
          </p:cNvPr>
          <p:cNvSpPr txBox="1"/>
          <p:nvPr/>
        </p:nvSpPr>
        <p:spPr>
          <a:xfrm>
            <a:off x="6372809" y="4679666"/>
            <a:ext cx="58191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Recettes : </a:t>
            </a:r>
            <a:r>
              <a:rPr lang="fr-FR" dirty="0"/>
              <a:t>le chapitre 75 correspond </a:t>
            </a:r>
          </a:p>
          <a:p>
            <a:pPr marL="285750" indent="-285750">
              <a:buFontTx/>
              <a:buChar char="-"/>
            </a:pPr>
            <a:r>
              <a:rPr lang="fr-FR" dirty="0"/>
              <a:t>aux loyers (180k€)</a:t>
            </a:r>
          </a:p>
          <a:p>
            <a:pPr marL="285750" indent="-285750">
              <a:buFontTx/>
              <a:buChar char="-"/>
            </a:pPr>
            <a:r>
              <a:rPr lang="fr-FR" dirty="0"/>
              <a:t>aux charges 2023 (25k)</a:t>
            </a:r>
          </a:p>
          <a:p>
            <a:pPr marL="285750" indent="-285750">
              <a:buFontTx/>
              <a:buChar char="-"/>
            </a:pPr>
            <a:r>
              <a:rPr lang="fr-FR" dirty="0"/>
              <a:t>aux charges 2021-2022 (35k)</a:t>
            </a:r>
          </a:p>
          <a:p>
            <a:pPr marL="285750" indent="-285750">
              <a:buFontTx/>
              <a:buChar char="-"/>
            </a:pPr>
            <a:r>
              <a:rPr lang="fr-FR" dirty="0"/>
              <a:t>120k€ subvention C3PF</a:t>
            </a:r>
          </a:p>
          <a:p>
            <a:pPr marL="285750" indent="-285750">
              <a:buFontTx/>
              <a:buChar char="-"/>
            </a:pPr>
            <a:r>
              <a:rPr lang="fr-FR" dirty="0"/>
              <a:t>L’excédent reporté diminue 112k€ contre 241k€ en 2022</a:t>
            </a:r>
          </a:p>
        </p:txBody>
      </p:sp>
    </p:spTree>
    <p:extLst>
      <p:ext uri="{BB962C8B-B14F-4D97-AF65-F5344CB8AC3E}">
        <p14:creationId xmlns:p14="http://schemas.microsoft.com/office/powerpoint/2010/main" val="29065298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47604-9403-4E27-8DC0-89E8B7504530}"/>
              </a:ext>
            </a:extLst>
          </p:cNvPr>
          <p:cNvSpPr/>
          <p:nvPr/>
        </p:nvSpPr>
        <p:spPr>
          <a:xfrm>
            <a:off x="1943403" y="1362839"/>
            <a:ext cx="8724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endParaRPr lang="fr-FR" sz="1600" i="1" dirty="0">
              <a:solidFill>
                <a:schemeClr val="tx2">
                  <a:lumMod val="65000"/>
                  <a:lumOff val="3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CF9E26D6-7F07-4C66-84C7-9AF2029805E4}"/>
              </a:ext>
            </a:extLst>
          </p:cNvPr>
          <p:cNvSpPr txBox="1">
            <a:spLocks/>
          </p:cNvSpPr>
          <p:nvPr/>
        </p:nvSpPr>
        <p:spPr>
          <a:xfrm>
            <a:off x="10134600" y="6356351"/>
            <a:ext cx="533402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B27448-AED7-4FD0-9341-174370B03308}" type="slidenum">
              <a:rPr lang="fr-FR"/>
              <a:t>21</a:t>
            </a:fld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3901E0-3542-7A4A-8EDA-C380A2428864}"/>
              </a:ext>
            </a:extLst>
          </p:cNvPr>
          <p:cNvSpPr/>
          <p:nvPr/>
        </p:nvSpPr>
        <p:spPr>
          <a:xfrm rot="16200000">
            <a:off x="5506927" y="-3981530"/>
            <a:ext cx="1178145" cy="9144002"/>
          </a:xfrm>
          <a:prstGeom prst="rect">
            <a:avLst/>
          </a:prstGeom>
          <a:solidFill>
            <a:srgbClr val="4352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65000"/>
                  <a:lumOff val="35000"/>
                </a:schemeClr>
              </a:solidFill>
              <a:latin typeface="Lato Regular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59DD04-5ECC-8845-8585-6268620FF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6210" y="2286"/>
            <a:ext cx="1121790" cy="1190709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F5160A22-71F9-E847-9FC6-90B4FB254F43}"/>
              </a:ext>
            </a:extLst>
          </p:cNvPr>
          <p:cNvSpPr txBox="1"/>
          <p:nvPr/>
        </p:nvSpPr>
        <p:spPr>
          <a:xfrm>
            <a:off x="1362912" y="269572"/>
            <a:ext cx="8022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Calibri" panose="020F0502020204030204" pitchFamily="34" charset="0"/>
                <a:ea typeface="Lato" charset="0"/>
                <a:cs typeface="Lato" charset="0"/>
              </a:rPr>
              <a:t>2. Budget 2023 </a:t>
            </a:r>
            <a:endParaRPr lang="fr-FR" sz="24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  <a:p>
            <a:pPr lvl="1" algn="ctr"/>
            <a:r>
              <a:rPr lang="fr-FR" sz="20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GENDARMERIE - INVESTISSEMENT 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CEED8275-4696-C97D-72AD-73A9AB033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795435"/>
              </p:ext>
            </p:extLst>
          </p:nvPr>
        </p:nvGraphicFramePr>
        <p:xfrm>
          <a:off x="1612368" y="1532116"/>
          <a:ext cx="6038732" cy="4635420"/>
        </p:xfrm>
        <a:graphic>
          <a:graphicData uri="http://schemas.openxmlformats.org/drawingml/2006/table">
            <a:tbl>
              <a:tblPr/>
              <a:tblGrid>
                <a:gridCol w="3292436">
                  <a:extLst>
                    <a:ext uri="{9D8B030D-6E8A-4147-A177-3AD203B41FA5}">
                      <a16:colId xmlns:a16="http://schemas.microsoft.com/office/drawing/2014/main" val="769069761"/>
                    </a:ext>
                  </a:extLst>
                </a:gridCol>
                <a:gridCol w="1513584">
                  <a:extLst>
                    <a:ext uri="{9D8B030D-6E8A-4147-A177-3AD203B41FA5}">
                      <a16:colId xmlns:a16="http://schemas.microsoft.com/office/drawing/2014/main" val="3243707802"/>
                    </a:ext>
                  </a:extLst>
                </a:gridCol>
                <a:gridCol w="1232712">
                  <a:extLst>
                    <a:ext uri="{9D8B030D-6E8A-4147-A177-3AD203B41FA5}">
                      <a16:colId xmlns:a16="http://schemas.microsoft.com/office/drawing/2014/main" val="3616092974"/>
                    </a:ext>
                  </a:extLst>
                </a:gridCol>
              </a:tblGrid>
              <a:tr h="2015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INVESTISSEMENT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Projet BP 2022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RAR 2022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017427"/>
                  </a:ext>
                </a:extLst>
              </a:tr>
              <a:tr h="2015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DEPENSES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9452139"/>
                  </a:ext>
                </a:extLst>
              </a:tr>
              <a:tr h="2015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001 Solde d'exécution d'inv. Reporté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224 231,41 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698768"/>
                  </a:ext>
                </a:extLst>
              </a:tr>
              <a:tr h="2015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041 Opérations patrimoniales (Ordre)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-     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90842"/>
                  </a:ext>
                </a:extLst>
              </a:tr>
              <a:tr h="2015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Remboursement d'emprunt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232 500,00   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117438"/>
                  </a:ext>
                </a:extLst>
              </a:tr>
              <a:tr h="2015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20 - Immobilisations incorporelles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10 000,00   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31585"/>
                  </a:ext>
                </a:extLst>
              </a:tr>
              <a:tr h="2015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 Immobilisations corporelles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7 000,00   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1 932,60   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170354"/>
                  </a:ext>
                </a:extLst>
              </a:tr>
              <a:tr h="2015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 Immobilisations en cours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15 000,00   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450871"/>
                  </a:ext>
                </a:extLst>
              </a:tr>
              <a:tr h="2015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DEPENSES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488 731,41   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1 932,60   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891513"/>
                  </a:ext>
                </a:extLst>
              </a:tr>
              <a:tr h="2015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BP + RAR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490 664,01 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480373"/>
                  </a:ext>
                </a:extLst>
              </a:tr>
              <a:tr h="201540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441884"/>
                  </a:ext>
                </a:extLst>
              </a:tr>
              <a:tr h="2015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RECETTES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088528"/>
                  </a:ext>
                </a:extLst>
              </a:tr>
              <a:tr h="2015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001 Solde d'exécution d'inv. Reporté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-   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43524"/>
                  </a:ext>
                </a:extLst>
              </a:tr>
              <a:tr h="2015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021 Virement à la section de fonct.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260 050,38 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876217"/>
                  </a:ext>
                </a:extLst>
              </a:tr>
              <a:tr h="2015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040 Opérations d'ordre entre sections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4 449,62 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965481"/>
                  </a:ext>
                </a:extLst>
              </a:tr>
              <a:tr h="2015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041 Opérations patrimoniales (Ordre)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-   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751759"/>
                  </a:ext>
                </a:extLst>
              </a:tr>
              <a:tr h="2015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Dotations Fonds divers Réserves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226 164,01 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225346"/>
                  </a:ext>
                </a:extLst>
              </a:tr>
              <a:tr h="2015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Subventions d'investissement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178054"/>
                  </a:ext>
                </a:extLst>
              </a:tr>
              <a:tr h="2015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Emprunts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-   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497116"/>
                  </a:ext>
                </a:extLst>
              </a:tr>
              <a:tr h="2015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 Travaux en cours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625758"/>
                  </a:ext>
                </a:extLst>
              </a:tr>
              <a:tr h="2015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RECETTES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490 664,01 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61695"/>
                  </a:ext>
                </a:extLst>
              </a:tr>
              <a:tr h="2015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BP + RAR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490 664,01 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234616"/>
                  </a:ext>
                </a:extLst>
              </a:tr>
              <a:tr h="2015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SOLDE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 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5229532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79667144-C479-8989-A9CA-F43820689A23}"/>
              </a:ext>
            </a:extLst>
          </p:cNvPr>
          <p:cNvSpPr txBox="1"/>
          <p:nvPr/>
        </p:nvSpPr>
        <p:spPr>
          <a:xfrm>
            <a:off x="7968343" y="2380898"/>
            <a:ext cx="40774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L’investissement qui correspond : </a:t>
            </a:r>
          </a:p>
          <a:p>
            <a:pPr marL="285750" indent="-285750">
              <a:buFontTx/>
              <a:buChar char="-"/>
            </a:pPr>
            <a:r>
              <a:rPr lang="fr-FR" dirty="0"/>
              <a:t>au déficit reporté </a:t>
            </a:r>
          </a:p>
          <a:p>
            <a:pPr marL="285750" indent="-285750">
              <a:buFontTx/>
              <a:buChar char="-"/>
            </a:pPr>
            <a:r>
              <a:rPr lang="fr-FR" dirty="0"/>
              <a:t>et au remboursement du capital des emprunts</a:t>
            </a:r>
          </a:p>
          <a:p>
            <a:r>
              <a:rPr lang="fr-FR" dirty="0"/>
              <a:t>est financé par </a:t>
            </a:r>
          </a:p>
          <a:p>
            <a:pPr marL="285750" indent="-285750">
              <a:buFontTx/>
              <a:buChar char="-"/>
            </a:pPr>
            <a:r>
              <a:rPr lang="fr-FR" dirty="0"/>
              <a:t>260k€ excédent de fonctionnement (dont 120k€ subvention C3pf)</a:t>
            </a:r>
          </a:p>
          <a:p>
            <a:pPr marL="285750" indent="-285750">
              <a:buFontTx/>
              <a:buChar char="-"/>
            </a:pPr>
            <a:r>
              <a:rPr lang="fr-FR" dirty="0"/>
              <a:t>226k€ pris sur l’excédent N-1</a:t>
            </a:r>
          </a:p>
        </p:txBody>
      </p:sp>
    </p:spTree>
    <p:extLst>
      <p:ext uri="{BB962C8B-B14F-4D97-AF65-F5344CB8AC3E}">
        <p14:creationId xmlns:p14="http://schemas.microsoft.com/office/powerpoint/2010/main" val="6942923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47604-9403-4E27-8DC0-89E8B7504530}"/>
              </a:ext>
            </a:extLst>
          </p:cNvPr>
          <p:cNvSpPr/>
          <p:nvPr/>
        </p:nvSpPr>
        <p:spPr>
          <a:xfrm>
            <a:off x="1943403" y="1362839"/>
            <a:ext cx="8724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endParaRPr lang="fr-FR" sz="1600" i="1" dirty="0">
              <a:solidFill>
                <a:schemeClr val="tx2">
                  <a:lumMod val="65000"/>
                  <a:lumOff val="3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CF9E26D6-7F07-4C66-84C7-9AF2029805E4}"/>
              </a:ext>
            </a:extLst>
          </p:cNvPr>
          <p:cNvSpPr txBox="1">
            <a:spLocks/>
          </p:cNvSpPr>
          <p:nvPr/>
        </p:nvSpPr>
        <p:spPr>
          <a:xfrm>
            <a:off x="10134600" y="6356351"/>
            <a:ext cx="533402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B27448-AED7-4FD0-9341-174370B03308}" type="slidenum">
              <a:rPr lang="fr-FR"/>
              <a:t>22</a:t>
            </a:fld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3901E0-3542-7A4A-8EDA-C380A2428864}"/>
              </a:ext>
            </a:extLst>
          </p:cNvPr>
          <p:cNvSpPr/>
          <p:nvPr/>
        </p:nvSpPr>
        <p:spPr>
          <a:xfrm rot="16200000">
            <a:off x="5506927" y="-3981530"/>
            <a:ext cx="1178145" cy="9144002"/>
          </a:xfrm>
          <a:prstGeom prst="rect">
            <a:avLst/>
          </a:prstGeom>
          <a:solidFill>
            <a:srgbClr val="4352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65000"/>
                  <a:lumOff val="35000"/>
                </a:schemeClr>
              </a:solidFill>
              <a:latin typeface="Lato Regular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59DD04-5ECC-8845-8585-6268620FF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6210" y="2286"/>
            <a:ext cx="1121790" cy="1190709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F5160A22-71F9-E847-9FC6-90B4FB254F43}"/>
              </a:ext>
            </a:extLst>
          </p:cNvPr>
          <p:cNvSpPr txBox="1"/>
          <p:nvPr/>
        </p:nvSpPr>
        <p:spPr>
          <a:xfrm>
            <a:off x="1362912" y="269572"/>
            <a:ext cx="8022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Calibri" panose="020F0502020204030204" pitchFamily="34" charset="0"/>
                <a:ea typeface="Lato" charset="0"/>
                <a:cs typeface="Lato" charset="0"/>
              </a:rPr>
              <a:t>2. Budget 2023 </a:t>
            </a:r>
            <a:endParaRPr lang="fr-FR" sz="24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  <a:p>
            <a:pPr lvl="1" algn="ctr"/>
            <a:r>
              <a:rPr lang="fr-FR" sz="20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MORANTIN - FONCTIONNEMENT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488887C-54C6-6AA4-9B2C-E1B481E447F7}"/>
              </a:ext>
            </a:extLst>
          </p:cNvPr>
          <p:cNvSpPr txBox="1"/>
          <p:nvPr/>
        </p:nvSpPr>
        <p:spPr>
          <a:xfrm>
            <a:off x="1690777" y="1604513"/>
            <a:ext cx="8074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u="sng" dirty="0"/>
          </a:p>
          <a:p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5803700-FB9D-F7CD-B7D8-6B11303145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2911" y="1487722"/>
            <a:ext cx="4356753" cy="4731719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2C399FF4-A845-DC66-FF8A-4A8887D65615}"/>
              </a:ext>
            </a:extLst>
          </p:cNvPr>
          <p:cNvSpPr txBox="1"/>
          <p:nvPr/>
        </p:nvSpPr>
        <p:spPr>
          <a:xfrm>
            <a:off x="5981621" y="1487722"/>
            <a:ext cx="59242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Les dépenses sont stables : </a:t>
            </a:r>
          </a:p>
          <a:p>
            <a:r>
              <a:rPr lang="fr-FR" b="1" dirty="0"/>
              <a:t>1 096M€ au BP 2022 contre 1,129M€ en 2023</a:t>
            </a:r>
          </a:p>
          <a:p>
            <a:endParaRPr lang="fr-FR" b="1" dirty="0"/>
          </a:p>
          <a:p>
            <a:r>
              <a:rPr lang="fr-FR" b="1" dirty="0" err="1"/>
              <a:t>Chap</a:t>
            </a:r>
            <a:r>
              <a:rPr lang="fr-FR" b="1" dirty="0"/>
              <a:t> 011 </a:t>
            </a:r>
          </a:p>
          <a:p>
            <a:r>
              <a:rPr lang="fr-FR" dirty="0"/>
              <a:t>60k€ contrat maintenance / assurances</a:t>
            </a:r>
          </a:p>
          <a:p>
            <a:r>
              <a:rPr lang="fr-FR" dirty="0"/>
              <a:t>50k€ taxes foncières + taxes bureaux</a:t>
            </a:r>
          </a:p>
          <a:p>
            <a:r>
              <a:rPr lang="fr-FR" dirty="0"/>
              <a:t>30k€ travaux suite départ locataires et frais divers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b="1" dirty="0"/>
              <a:t>Recettes en augmentation :</a:t>
            </a:r>
          </a:p>
          <a:p>
            <a:r>
              <a:rPr lang="fr-FR" dirty="0" err="1"/>
              <a:t>Chap</a:t>
            </a:r>
            <a:r>
              <a:rPr lang="fr-FR" dirty="0"/>
              <a:t> 70 correspond aux loyers et aux charges qui augmentent en 2023 :</a:t>
            </a:r>
          </a:p>
          <a:p>
            <a:r>
              <a:rPr lang="fr-FR" dirty="0"/>
              <a:t>362k€ réalisés 2022 contre 430k€ inscrits au BP 2023 conséquence d’un taux de remplissage à 100% fin 2022</a:t>
            </a:r>
          </a:p>
        </p:txBody>
      </p:sp>
    </p:spTree>
    <p:extLst>
      <p:ext uri="{BB962C8B-B14F-4D97-AF65-F5344CB8AC3E}">
        <p14:creationId xmlns:p14="http://schemas.microsoft.com/office/powerpoint/2010/main" val="11892790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47604-9403-4E27-8DC0-89E8B7504530}"/>
              </a:ext>
            </a:extLst>
          </p:cNvPr>
          <p:cNvSpPr/>
          <p:nvPr/>
        </p:nvSpPr>
        <p:spPr>
          <a:xfrm>
            <a:off x="1943403" y="1362839"/>
            <a:ext cx="8724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endParaRPr lang="fr-FR" sz="1600" i="1" dirty="0">
              <a:solidFill>
                <a:schemeClr val="tx2">
                  <a:lumMod val="65000"/>
                  <a:lumOff val="3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CF9E26D6-7F07-4C66-84C7-9AF2029805E4}"/>
              </a:ext>
            </a:extLst>
          </p:cNvPr>
          <p:cNvSpPr txBox="1">
            <a:spLocks/>
          </p:cNvSpPr>
          <p:nvPr/>
        </p:nvSpPr>
        <p:spPr>
          <a:xfrm>
            <a:off x="10134600" y="6356351"/>
            <a:ext cx="533402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B27448-AED7-4FD0-9341-174370B03308}" type="slidenum">
              <a:rPr lang="fr-FR"/>
              <a:t>23</a:t>
            </a:fld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3901E0-3542-7A4A-8EDA-C380A2428864}"/>
              </a:ext>
            </a:extLst>
          </p:cNvPr>
          <p:cNvSpPr/>
          <p:nvPr/>
        </p:nvSpPr>
        <p:spPr>
          <a:xfrm rot="16200000">
            <a:off x="5506927" y="-3981530"/>
            <a:ext cx="1178145" cy="9144002"/>
          </a:xfrm>
          <a:prstGeom prst="rect">
            <a:avLst/>
          </a:prstGeom>
          <a:solidFill>
            <a:srgbClr val="4352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65000"/>
                  <a:lumOff val="35000"/>
                </a:schemeClr>
              </a:solidFill>
              <a:latin typeface="Lato Regular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59DD04-5ECC-8845-8585-6268620FF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6210" y="2286"/>
            <a:ext cx="1121790" cy="1190709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F5160A22-71F9-E847-9FC6-90B4FB254F43}"/>
              </a:ext>
            </a:extLst>
          </p:cNvPr>
          <p:cNvSpPr txBox="1"/>
          <p:nvPr/>
        </p:nvSpPr>
        <p:spPr>
          <a:xfrm>
            <a:off x="1362912" y="269572"/>
            <a:ext cx="8022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Calibri" panose="020F0502020204030204" pitchFamily="34" charset="0"/>
                <a:ea typeface="Lato" charset="0"/>
                <a:cs typeface="Lato" charset="0"/>
              </a:rPr>
              <a:t>2. Budget 2023 </a:t>
            </a:r>
            <a:endParaRPr lang="fr-FR" sz="24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  <a:p>
            <a:pPr lvl="1" algn="ctr"/>
            <a:r>
              <a:rPr lang="fr-FR" sz="20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MORANTIN - INVESTISSEMENT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488887C-54C6-6AA4-9B2C-E1B481E447F7}"/>
              </a:ext>
            </a:extLst>
          </p:cNvPr>
          <p:cNvSpPr txBox="1"/>
          <p:nvPr/>
        </p:nvSpPr>
        <p:spPr>
          <a:xfrm>
            <a:off x="1690777" y="1604513"/>
            <a:ext cx="8074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u="sng" dirty="0"/>
          </a:p>
          <a:p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C399FF4-A845-DC66-FF8A-4A8887D65615}"/>
              </a:ext>
            </a:extLst>
          </p:cNvPr>
          <p:cNvSpPr txBox="1"/>
          <p:nvPr/>
        </p:nvSpPr>
        <p:spPr>
          <a:xfrm>
            <a:off x="5981621" y="1487722"/>
            <a:ext cx="59242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Dépenses en hausse par rapport au réalisé 2022 à 346k€ pour des inscriptions à 499k€ hors RAR </a:t>
            </a:r>
          </a:p>
          <a:p>
            <a:pPr marL="285750" indent="-285750">
              <a:buFontTx/>
              <a:buChar char="-"/>
            </a:pPr>
            <a:r>
              <a:rPr lang="fr-FR" dirty="0"/>
              <a:t>175k€ sont liés à des opérations comptables d’ordre </a:t>
            </a:r>
          </a:p>
          <a:p>
            <a:pPr marL="285750" indent="-285750">
              <a:buFontTx/>
              <a:buChar char="-"/>
            </a:pPr>
            <a:r>
              <a:rPr lang="fr-FR" dirty="0"/>
              <a:t>125k€ remboursement capital emprunt qui se termine en 2026</a:t>
            </a:r>
          </a:p>
          <a:p>
            <a:pPr marL="285750" indent="-285750">
              <a:buFontTx/>
              <a:buChar char="-"/>
            </a:pPr>
            <a:r>
              <a:rPr lang="fr-FR" dirty="0"/>
              <a:t>200k€ sont inscrits sur les différents chapitres pour débuter les travaux décennales (façades)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b="1" dirty="0"/>
              <a:t>Recettes en hausse : elles passent de 748k€ au BP 2022 à 1,006m€ au BP 2023 ; elles correspondent :</a:t>
            </a:r>
          </a:p>
          <a:p>
            <a:pPr marL="285750" indent="-285750">
              <a:buFontTx/>
              <a:buChar char="-"/>
            </a:pPr>
            <a:r>
              <a:rPr lang="fr-FR" dirty="0"/>
              <a:t>au report d’excédent(181k€)</a:t>
            </a:r>
          </a:p>
          <a:p>
            <a:pPr marL="285750" indent="-285750">
              <a:buFontTx/>
              <a:buChar char="-"/>
            </a:pPr>
            <a:r>
              <a:rPr lang="fr-FR" dirty="0"/>
              <a:t>à l’autofinancement pour 454k€ contre 32k au BP 2022</a:t>
            </a:r>
          </a:p>
          <a:p>
            <a:pPr marL="285750" indent="-285750">
              <a:buFontTx/>
              <a:buChar char="-"/>
            </a:pPr>
            <a:r>
              <a:rPr lang="fr-FR" dirty="0"/>
              <a:t>370k€ liés aux amortissements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C91F399-FEC7-B5FD-ED7E-187E8CB837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143" y="1204221"/>
            <a:ext cx="5021820" cy="540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8700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47604-9403-4E27-8DC0-89E8B7504530}"/>
              </a:ext>
            </a:extLst>
          </p:cNvPr>
          <p:cNvSpPr/>
          <p:nvPr/>
        </p:nvSpPr>
        <p:spPr>
          <a:xfrm>
            <a:off x="1943403" y="1362839"/>
            <a:ext cx="8724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endParaRPr lang="fr-FR" sz="1600" i="1" dirty="0">
              <a:solidFill>
                <a:schemeClr val="tx2">
                  <a:lumMod val="65000"/>
                  <a:lumOff val="3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CF9E26D6-7F07-4C66-84C7-9AF2029805E4}"/>
              </a:ext>
            </a:extLst>
          </p:cNvPr>
          <p:cNvSpPr txBox="1">
            <a:spLocks/>
          </p:cNvSpPr>
          <p:nvPr/>
        </p:nvSpPr>
        <p:spPr>
          <a:xfrm>
            <a:off x="10134600" y="6356351"/>
            <a:ext cx="533402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B27448-AED7-4FD0-9341-174370B03308}" type="slidenum">
              <a:rPr lang="fr-FR"/>
              <a:t>24</a:t>
            </a:fld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3901E0-3542-7A4A-8EDA-C380A2428864}"/>
              </a:ext>
            </a:extLst>
          </p:cNvPr>
          <p:cNvSpPr/>
          <p:nvPr/>
        </p:nvSpPr>
        <p:spPr>
          <a:xfrm rot="16200000">
            <a:off x="5506927" y="-3981530"/>
            <a:ext cx="1178145" cy="9144002"/>
          </a:xfrm>
          <a:prstGeom prst="rect">
            <a:avLst/>
          </a:prstGeom>
          <a:solidFill>
            <a:srgbClr val="4352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65000"/>
                  <a:lumOff val="35000"/>
                </a:schemeClr>
              </a:solidFill>
              <a:latin typeface="Lato Regular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59DD04-5ECC-8845-8585-6268620FF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6210" y="2286"/>
            <a:ext cx="1121790" cy="1190709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F5160A22-71F9-E847-9FC6-90B4FB254F43}"/>
              </a:ext>
            </a:extLst>
          </p:cNvPr>
          <p:cNvSpPr txBox="1"/>
          <p:nvPr/>
        </p:nvSpPr>
        <p:spPr>
          <a:xfrm>
            <a:off x="1362912" y="269572"/>
            <a:ext cx="8022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Calibri" panose="020F0502020204030204" pitchFamily="34" charset="0"/>
                <a:ea typeface="Lato" charset="0"/>
                <a:cs typeface="Lato" charset="0"/>
              </a:rPr>
              <a:t>2. Budget 2023 </a:t>
            </a:r>
            <a:endParaRPr lang="fr-FR" sz="24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  <a:p>
            <a:pPr lvl="1" algn="ctr"/>
            <a:r>
              <a:rPr lang="fr-FR" sz="20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PARC D’ACTIVITÉS DE  L’ORME - FONCTIONNEMENT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7008A7B-24EC-18A1-24FC-04B77ABD55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0899" y="1532116"/>
            <a:ext cx="4305300" cy="43434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5758716-A195-5F28-EE56-D25A8F8F4D18}"/>
              </a:ext>
            </a:extLst>
          </p:cNvPr>
          <p:cNvSpPr txBox="1"/>
          <p:nvPr/>
        </p:nvSpPr>
        <p:spPr>
          <a:xfrm>
            <a:off x="5740344" y="1441658"/>
            <a:ext cx="597890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/>
              <a:t>Dépenses en baisse :</a:t>
            </a:r>
            <a:r>
              <a:rPr lang="fr-FR" dirty="0"/>
              <a:t> 1,1M€ en 2023 contre 1,8M€ BP 2022</a:t>
            </a:r>
            <a:endParaRPr lang="fr-FR" b="1" dirty="0"/>
          </a:p>
          <a:p>
            <a:pPr algn="just"/>
            <a:r>
              <a:rPr lang="fr-FR" b="1" dirty="0"/>
              <a:t>Chapitre 011</a:t>
            </a:r>
            <a:r>
              <a:rPr lang="fr-FR" dirty="0"/>
              <a:t> : 85k€ contre 245k€ au BP 2022</a:t>
            </a:r>
          </a:p>
          <a:p>
            <a:pPr algn="just"/>
            <a:r>
              <a:rPr lang="fr-FR" dirty="0"/>
              <a:t>Les dépenses concernent désormais de l’entretien et de la maintenance ainsi que les taxes. En dehors de ces montants on peut noter :</a:t>
            </a:r>
          </a:p>
          <a:p>
            <a:pPr marL="285750" indent="-285750" algn="just">
              <a:buFontTx/>
              <a:buChar char="-"/>
            </a:pPr>
            <a:r>
              <a:rPr lang="fr-FR" dirty="0"/>
              <a:t>20k€ achat études ou prestations de services pour les deux lots restants</a:t>
            </a:r>
          </a:p>
          <a:p>
            <a:pPr marL="285750" indent="-285750" algn="just">
              <a:buFontTx/>
              <a:buChar char="-"/>
            </a:pPr>
            <a:r>
              <a:rPr lang="fr-FR" dirty="0"/>
              <a:t>10k€ sécurisation achats divers</a:t>
            </a:r>
          </a:p>
          <a:p>
            <a:pPr algn="just"/>
            <a:r>
              <a:rPr lang="fr-FR" b="1" dirty="0"/>
              <a:t>Chapitre 65 en forte hausse ; </a:t>
            </a:r>
            <a:r>
              <a:rPr lang="fr-FR" dirty="0"/>
              <a:t>il correspond au transfert d’excédent 720k€ pour le budget C3PF.</a:t>
            </a:r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r>
              <a:rPr lang="fr-FR" b="1" dirty="0"/>
              <a:t>Les recettes sont au global en diminution </a:t>
            </a:r>
            <a:r>
              <a:rPr lang="fr-FR" dirty="0"/>
              <a:t>car la plupart des ventes ont été faites en 2022, Il reste deux lots à vendre dont une vente sera réalisée en 2023 (410k€). A l’inverse, l’excédent reporté lui augmente et passe de 321k€ à 583k€ en 2023. </a:t>
            </a:r>
          </a:p>
        </p:txBody>
      </p:sp>
    </p:spTree>
    <p:extLst>
      <p:ext uri="{BB962C8B-B14F-4D97-AF65-F5344CB8AC3E}">
        <p14:creationId xmlns:p14="http://schemas.microsoft.com/office/powerpoint/2010/main" val="39087801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47604-9403-4E27-8DC0-89E8B7504530}"/>
              </a:ext>
            </a:extLst>
          </p:cNvPr>
          <p:cNvSpPr/>
          <p:nvPr/>
        </p:nvSpPr>
        <p:spPr>
          <a:xfrm>
            <a:off x="1943403" y="1362839"/>
            <a:ext cx="8724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endParaRPr lang="fr-FR" sz="1600" i="1" dirty="0">
              <a:solidFill>
                <a:schemeClr val="tx2">
                  <a:lumMod val="65000"/>
                  <a:lumOff val="3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CF9E26D6-7F07-4C66-84C7-9AF2029805E4}"/>
              </a:ext>
            </a:extLst>
          </p:cNvPr>
          <p:cNvSpPr txBox="1">
            <a:spLocks/>
          </p:cNvSpPr>
          <p:nvPr/>
        </p:nvSpPr>
        <p:spPr>
          <a:xfrm>
            <a:off x="10134600" y="6356351"/>
            <a:ext cx="533402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B27448-AED7-4FD0-9341-174370B03308}" type="slidenum">
              <a:rPr lang="fr-FR"/>
              <a:t>25</a:t>
            </a:fld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3901E0-3542-7A4A-8EDA-C380A2428864}"/>
              </a:ext>
            </a:extLst>
          </p:cNvPr>
          <p:cNvSpPr/>
          <p:nvPr/>
        </p:nvSpPr>
        <p:spPr>
          <a:xfrm rot="16200000">
            <a:off x="5506927" y="-3981530"/>
            <a:ext cx="1178145" cy="9144002"/>
          </a:xfrm>
          <a:prstGeom prst="rect">
            <a:avLst/>
          </a:prstGeom>
          <a:solidFill>
            <a:srgbClr val="4352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65000"/>
                  <a:lumOff val="35000"/>
                </a:schemeClr>
              </a:solidFill>
              <a:latin typeface="Lato Regular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59DD04-5ECC-8845-8585-6268620FF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6210" y="2286"/>
            <a:ext cx="1121790" cy="1190709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F5160A22-71F9-E847-9FC6-90B4FB254F43}"/>
              </a:ext>
            </a:extLst>
          </p:cNvPr>
          <p:cNvSpPr txBox="1"/>
          <p:nvPr/>
        </p:nvSpPr>
        <p:spPr>
          <a:xfrm>
            <a:off x="1362912" y="269572"/>
            <a:ext cx="8022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Calibri" panose="020F0502020204030204" pitchFamily="34" charset="0"/>
                <a:ea typeface="Lato" charset="0"/>
                <a:cs typeface="Lato" charset="0"/>
              </a:rPr>
              <a:t>2. Budget 2023 </a:t>
            </a:r>
            <a:endParaRPr lang="fr-FR" sz="24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  <a:p>
            <a:pPr lvl="1" algn="ctr"/>
            <a:r>
              <a:rPr lang="fr-FR" sz="20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PARC D’ACTIVITÉS DE  L’ORME - INVESTISSEMENT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5758716-A195-5F28-EE56-D25A8F8F4D18}"/>
              </a:ext>
            </a:extLst>
          </p:cNvPr>
          <p:cNvSpPr txBox="1"/>
          <p:nvPr/>
        </p:nvSpPr>
        <p:spPr>
          <a:xfrm>
            <a:off x="6213095" y="1398227"/>
            <a:ext cx="597890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/>
              <a:t>Dépenses en baisse :</a:t>
            </a:r>
            <a:r>
              <a:rPr lang="fr-FR" dirty="0"/>
              <a:t> </a:t>
            </a:r>
          </a:p>
          <a:p>
            <a:pPr marL="285750" indent="-285750" algn="just">
              <a:buFontTx/>
              <a:buChar char="-"/>
            </a:pPr>
            <a:r>
              <a:rPr lang="fr-FR" dirty="0"/>
              <a:t>fin du remboursement de l’emprunt 125k€ en 20223 contre 500k€ en 2022</a:t>
            </a:r>
          </a:p>
          <a:p>
            <a:pPr marL="285750" indent="-285750" algn="just">
              <a:buFontTx/>
              <a:buChar char="-"/>
            </a:pPr>
            <a:r>
              <a:rPr lang="fr-FR" dirty="0"/>
              <a:t>Des opérations comptables liées au stock en diminution</a:t>
            </a:r>
          </a:p>
          <a:p>
            <a:pPr marL="285750" indent="-285750" algn="just">
              <a:buFontTx/>
              <a:buChar char="-"/>
            </a:pPr>
            <a:endParaRPr lang="fr-FR" dirty="0"/>
          </a:p>
          <a:p>
            <a:pPr algn="just"/>
            <a:r>
              <a:rPr lang="fr-FR" dirty="0"/>
              <a:t>167k€ de dépenses réelles qui concernent la sécurisation de la ZAC</a:t>
            </a:r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r>
              <a:rPr lang="fr-FR" b="1" dirty="0"/>
              <a:t>Recettes en baisse </a:t>
            </a:r>
            <a:r>
              <a:rPr lang="fr-FR" dirty="0"/>
              <a:t>au global avec la diminution des écritures comptables de stock (292k€ contre 1,06M€) mais un excédent reporté plus important 347k€ contre 137k€ en 2022.</a:t>
            </a:r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r>
              <a:rPr lang="fr-FR" dirty="0"/>
              <a:t>BUDGET VOTE EXCEDENT DE 244K€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E38B082-99DC-635E-A065-870F6146FD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428" y="1398227"/>
            <a:ext cx="5318760" cy="475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520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47604-9403-4E27-8DC0-89E8B7504530}"/>
              </a:ext>
            </a:extLst>
          </p:cNvPr>
          <p:cNvSpPr/>
          <p:nvPr/>
        </p:nvSpPr>
        <p:spPr>
          <a:xfrm>
            <a:off x="1943403" y="1362839"/>
            <a:ext cx="8724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endParaRPr lang="fr-FR" sz="1600" i="1" dirty="0">
              <a:solidFill>
                <a:schemeClr val="tx2">
                  <a:lumMod val="65000"/>
                  <a:lumOff val="3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CF9E26D6-7F07-4C66-84C7-9AF2029805E4}"/>
              </a:ext>
            </a:extLst>
          </p:cNvPr>
          <p:cNvSpPr txBox="1">
            <a:spLocks/>
          </p:cNvSpPr>
          <p:nvPr/>
        </p:nvSpPr>
        <p:spPr>
          <a:xfrm>
            <a:off x="10134600" y="6356351"/>
            <a:ext cx="533402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B27448-AED7-4FD0-9341-174370B03308}" type="slidenum">
              <a:rPr lang="fr-FR"/>
              <a:t>26</a:t>
            </a:fld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3901E0-3542-7A4A-8EDA-C380A2428864}"/>
              </a:ext>
            </a:extLst>
          </p:cNvPr>
          <p:cNvSpPr/>
          <p:nvPr/>
        </p:nvSpPr>
        <p:spPr>
          <a:xfrm rot="16200000">
            <a:off x="5506927" y="-3981530"/>
            <a:ext cx="1178145" cy="9144002"/>
          </a:xfrm>
          <a:prstGeom prst="rect">
            <a:avLst/>
          </a:prstGeom>
          <a:solidFill>
            <a:srgbClr val="4352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65000"/>
                  <a:lumOff val="35000"/>
                </a:schemeClr>
              </a:solidFill>
              <a:latin typeface="Lato Regular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59DD04-5ECC-8845-8585-6268620FF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6210" y="2286"/>
            <a:ext cx="1121790" cy="1190709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F5160A22-71F9-E847-9FC6-90B4FB254F43}"/>
              </a:ext>
            </a:extLst>
          </p:cNvPr>
          <p:cNvSpPr txBox="1"/>
          <p:nvPr/>
        </p:nvSpPr>
        <p:spPr>
          <a:xfrm>
            <a:off x="1362912" y="269572"/>
            <a:ext cx="8022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Calibri" panose="020F0502020204030204" pitchFamily="34" charset="0"/>
                <a:ea typeface="Lato" charset="0"/>
                <a:cs typeface="Lato" charset="0"/>
              </a:rPr>
              <a:t>2. Budget 2023 </a:t>
            </a:r>
            <a:endParaRPr lang="fr-FR" sz="24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  <a:p>
            <a:pPr lvl="1" algn="ctr"/>
            <a:r>
              <a:rPr lang="fr-FR" sz="20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TIERS LIEU INCLUSIF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8EEB2E0-0503-C930-4434-1F79E680D15D}"/>
              </a:ext>
            </a:extLst>
          </p:cNvPr>
          <p:cNvSpPr txBox="1"/>
          <p:nvPr/>
        </p:nvSpPr>
        <p:spPr>
          <a:xfrm>
            <a:off x="8294914" y="1362839"/>
            <a:ext cx="36482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recettes correspondent à une subvention du budget C3PF de 1,5M€ qui vient financer les dépenses :</a:t>
            </a:r>
          </a:p>
          <a:p>
            <a:endParaRPr lang="fr-FR" dirty="0"/>
          </a:p>
          <a:p>
            <a:r>
              <a:rPr lang="fr-FR" dirty="0"/>
              <a:t>50k€ fonctionnement et 1,45M€ investissement :</a:t>
            </a:r>
          </a:p>
          <a:p>
            <a:pPr marL="285750" indent="-285750">
              <a:buFontTx/>
              <a:buChar char="-"/>
            </a:pPr>
            <a:r>
              <a:rPr lang="fr-FR" dirty="0"/>
              <a:t>102k€ études</a:t>
            </a:r>
          </a:p>
          <a:p>
            <a:pPr marL="285750" indent="-285750">
              <a:buFontTx/>
              <a:buChar char="-"/>
            </a:pPr>
            <a:r>
              <a:rPr lang="fr-FR" dirty="0"/>
              <a:t>862k€ achat terrain</a:t>
            </a:r>
          </a:p>
          <a:p>
            <a:pPr marL="285750" indent="-285750">
              <a:buFontTx/>
              <a:buChar char="-"/>
            </a:pPr>
            <a:r>
              <a:rPr lang="fr-FR" dirty="0"/>
              <a:t>486k€ travaux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1A1AD2C-0A7E-3F78-1FBF-E89855A6A8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594" y="1447718"/>
            <a:ext cx="7894320" cy="458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2067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47604-9403-4E27-8DC0-89E8B7504530}"/>
              </a:ext>
            </a:extLst>
          </p:cNvPr>
          <p:cNvSpPr/>
          <p:nvPr/>
        </p:nvSpPr>
        <p:spPr>
          <a:xfrm>
            <a:off x="1943403" y="1362839"/>
            <a:ext cx="8724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endParaRPr lang="fr-FR" sz="1600" i="1" dirty="0">
              <a:solidFill>
                <a:schemeClr val="tx2">
                  <a:lumMod val="65000"/>
                  <a:lumOff val="3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CF9E26D6-7F07-4C66-84C7-9AF2029805E4}"/>
              </a:ext>
            </a:extLst>
          </p:cNvPr>
          <p:cNvSpPr txBox="1">
            <a:spLocks/>
          </p:cNvSpPr>
          <p:nvPr/>
        </p:nvSpPr>
        <p:spPr>
          <a:xfrm>
            <a:off x="10134600" y="6356351"/>
            <a:ext cx="533402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B27448-AED7-4FD0-9341-174370B03308}" type="slidenum">
              <a:rPr lang="fr-FR"/>
              <a:t>27</a:t>
            </a:fld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3901E0-3542-7A4A-8EDA-C380A2428864}"/>
              </a:ext>
            </a:extLst>
          </p:cNvPr>
          <p:cNvSpPr/>
          <p:nvPr/>
        </p:nvSpPr>
        <p:spPr>
          <a:xfrm rot="16200000">
            <a:off x="5711279" y="-4185882"/>
            <a:ext cx="769441" cy="9144002"/>
          </a:xfrm>
          <a:prstGeom prst="rect">
            <a:avLst/>
          </a:prstGeom>
          <a:solidFill>
            <a:srgbClr val="4352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65000"/>
                  <a:lumOff val="35000"/>
                </a:schemeClr>
              </a:solidFill>
              <a:latin typeface="Lato Regular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59DD04-5ECC-8845-8585-6268620FF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6210" y="2286"/>
            <a:ext cx="1121790" cy="929715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F5160A22-71F9-E847-9FC6-90B4FB254F43}"/>
              </a:ext>
            </a:extLst>
          </p:cNvPr>
          <p:cNvSpPr txBox="1"/>
          <p:nvPr/>
        </p:nvSpPr>
        <p:spPr>
          <a:xfrm>
            <a:off x="1157639" y="-26419"/>
            <a:ext cx="8022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Calibri" panose="020F0502020204030204" pitchFamily="34" charset="0"/>
                <a:ea typeface="Lato" charset="0"/>
                <a:cs typeface="Lato" charset="0"/>
              </a:rPr>
              <a:t>2. Budget 2023 </a:t>
            </a:r>
            <a:endParaRPr lang="fr-FR" sz="24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  <a:p>
            <a:pPr lvl="1" algn="ctr"/>
            <a:r>
              <a:rPr lang="fr-FR" sz="20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TOURISME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A8AB578-11FC-208E-9786-73D398A9FB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4064" y="839090"/>
            <a:ext cx="9224534" cy="37733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EFE6F6EF-1556-5280-65EB-7919E65B16AC}"/>
              </a:ext>
            </a:extLst>
          </p:cNvPr>
          <p:cNvSpPr txBox="1"/>
          <p:nvPr/>
        </p:nvSpPr>
        <p:spPr>
          <a:xfrm>
            <a:off x="398225" y="4579883"/>
            <a:ext cx="113955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dépenses de fonctionnement :</a:t>
            </a:r>
          </a:p>
          <a:p>
            <a:pPr marL="285750" indent="-285750">
              <a:buFontTx/>
              <a:buChar char="-"/>
            </a:pPr>
            <a:r>
              <a:rPr lang="fr-FR" dirty="0"/>
              <a:t>145k€ de subvention : 125k€ OTC – 2000€ Histoire et Patrimoine St Martin – 8 000€ </a:t>
            </a:r>
            <a:r>
              <a:rPr lang="fr-FR" dirty="0" err="1"/>
              <a:t>Anim’Asnières</a:t>
            </a:r>
            <a:r>
              <a:rPr lang="fr-FR" dirty="0"/>
              <a:t> pour la médiévale</a:t>
            </a:r>
          </a:p>
          <a:p>
            <a:pPr marL="285750" indent="-285750">
              <a:buFontTx/>
              <a:buChar char="-"/>
            </a:pPr>
            <a:r>
              <a:rPr lang="fr-FR" dirty="0"/>
              <a:t>44k€ charges générales dont 25k€ reversement charges supplétives pour l’occupation des bâtiments +  frais divers (logiciel honoraires etc.)</a:t>
            </a:r>
          </a:p>
          <a:p>
            <a:pPr marL="285750" indent="-285750">
              <a:buFontTx/>
              <a:buChar char="-"/>
            </a:pPr>
            <a:r>
              <a:rPr lang="fr-FR" dirty="0"/>
              <a:t>36k€ reversement de la taxe de séjour à la région et au département </a:t>
            </a:r>
          </a:p>
          <a:p>
            <a:r>
              <a:rPr lang="fr-FR" dirty="0"/>
              <a:t>Les recettes de fonctionnement : </a:t>
            </a:r>
          </a:p>
          <a:p>
            <a:pPr marL="285750" indent="-285750">
              <a:buFontTx/>
              <a:buChar char="-"/>
            </a:pPr>
            <a:r>
              <a:rPr lang="fr-FR" dirty="0"/>
              <a:t>150k€ de taxe de séjour </a:t>
            </a:r>
          </a:p>
          <a:p>
            <a:pPr marL="285750" indent="-285750">
              <a:buFontTx/>
              <a:buChar char="-"/>
            </a:pPr>
            <a:r>
              <a:rPr lang="fr-FR" dirty="0"/>
              <a:t>89k€ excédent qui augmente de 30k€ par rapport à 2022.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19856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47604-9403-4E27-8DC0-89E8B7504530}"/>
              </a:ext>
            </a:extLst>
          </p:cNvPr>
          <p:cNvSpPr/>
          <p:nvPr/>
        </p:nvSpPr>
        <p:spPr>
          <a:xfrm>
            <a:off x="821613" y="3509372"/>
            <a:ext cx="872459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Lato" charset="0"/>
                <a:ea typeface="Lato" charset="0"/>
                <a:cs typeface="Lato" charset="0"/>
              </a:rPr>
              <a:t> ENCOURS DE DETTE  AU 01/01/2023</a:t>
            </a:r>
          </a:p>
          <a:p>
            <a:endParaRPr lang="fr-FR" sz="1600" dirty="0">
              <a:latin typeface="Lato" charset="0"/>
              <a:ea typeface="Lato" charset="0"/>
              <a:cs typeface="Lato" charset="0"/>
            </a:endParaRPr>
          </a:p>
          <a:p>
            <a:r>
              <a:rPr lang="fr-FR" sz="1600" dirty="0">
                <a:latin typeface="Lato" charset="0"/>
                <a:ea typeface="Lato" charset="0"/>
                <a:cs typeface="Lato" charset="0"/>
              </a:rPr>
              <a:t>754 166€ C3PF</a:t>
            </a:r>
          </a:p>
          <a:p>
            <a:r>
              <a:rPr lang="fr-FR" sz="1600" dirty="0">
                <a:latin typeface="Lato" charset="0"/>
                <a:ea typeface="Lato" charset="0"/>
                <a:cs typeface="Lato" charset="0"/>
              </a:rPr>
              <a:t>322 550€ MORANTIN</a:t>
            </a:r>
          </a:p>
          <a:p>
            <a:r>
              <a:rPr lang="fr-FR" sz="1600" dirty="0">
                <a:latin typeface="Lato" charset="0"/>
                <a:ea typeface="Lato" charset="0"/>
                <a:cs typeface="Lato" charset="0"/>
              </a:rPr>
              <a:t>125 000€ PARC D’ACTIVITÉS DE L’ORME</a:t>
            </a:r>
          </a:p>
          <a:p>
            <a:r>
              <a:rPr lang="fr-FR" sz="1600" dirty="0">
                <a:latin typeface="Lato" charset="0"/>
                <a:ea typeface="Lato" charset="0"/>
                <a:cs typeface="Lato" charset="0"/>
              </a:rPr>
              <a:t>3 361 875€ GENDARMERIE </a:t>
            </a:r>
            <a:endParaRPr lang="fr-FR" sz="1600" b="1" u="sng" dirty="0">
              <a:solidFill>
                <a:schemeClr val="tx2">
                  <a:lumMod val="65000"/>
                  <a:lumOff val="35000"/>
                </a:schemeClr>
              </a:solidFill>
              <a:latin typeface="Lato" charset="0"/>
              <a:ea typeface="Lato" charset="0"/>
              <a:cs typeface="Lato" charset="0"/>
            </a:endParaRPr>
          </a:p>
          <a:p>
            <a:endParaRPr lang="fr-FR" sz="1600" dirty="0">
              <a:latin typeface="Lato" charset="0"/>
              <a:ea typeface="Lato" charset="0"/>
              <a:cs typeface="Lato" charset="0"/>
            </a:endParaRPr>
          </a:p>
          <a:p>
            <a:r>
              <a:rPr lang="fr-FR" sz="1600" dirty="0">
                <a:latin typeface="Lato" charset="0"/>
                <a:ea typeface="Lato" charset="0"/>
                <a:cs typeface="Lato" charset="0"/>
              </a:rPr>
              <a:t>En 2023, un travail sera fait sur l’emprunt variable de la gendarmerie afin de le sécuriser au maximum et de lisser les remboursements pour limiter le poids de la dette dans le budget.</a:t>
            </a:r>
          </a:p>
          <a:p>
            <a:endParaRPr lang="fr-FR" sz="1600" b="1" i="1" u="sng" dirty="0">
              <a:solidFill>
                <a:schemeClr val="tx2">
                  <a:lumMod val="65000"/>
                  <a:lumOff val="35000"/>
                </a:schemeClr>
              </a:solidFill>
              <a:latin typeface="Lato" charset="0"/>
              <a:ea typeface="Lato" charset="0"/>
              <a:cs typeface="Lato" charset="0"/>
            </a:endParaRPr>
          </a:p>
          <a:p>
            <a:endParaRPr lang="fr-FR" sz="1600" i="1" dirty="0">
              <a:solidFill>
                <a:schemeClr val="tx2">
                  <a:lumMod val="65000"/>
                  <a:lumOff val="3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CF9E26D6-7F07-4C66-84C7-9AF2029805E4}"/>
              </a:ext>
            </a:extLst>
          </p:cNvPr>
          <p:cNvSpPr txBox="1">
            <a:spLocks/>
          </p:cNvSpPr>
          <p:nvPr/>
        </p:nvSpPr>
        <p:spPr>
          <a:xfrm>
            <a:off x="10134600" y="6356351"/>
            <a:ext cx="533402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B27448-AED7-4FD0-9341-174370B03308}" type="slidenum">
              <a:rPr lang="fr-FR"/>
              <a:t>28</a:t>
            </a:fld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3901E0-3542-7A4A-8EDA-C380A2428864}"/>
              </a:ext>
            </a:extLst>
          </p:cNvPr>
          <p:cNvSpPr/>
          <p:nvPr/>
        </p:nvSpPr>
        <p:spPr>
          <a:xfrm rot="16200000">
            <a:off x="5711279" y="-4185882"/>
            <a:ext cx="769441" cy="9144002"/>
          </a:xfrm>
          <a:prstGeom prst="rect">
            <a:avLst/>
          </a:prstGeom>
          <a:solidFill>
            <a:srgbClr val="4352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65000"/>
                  <a:lumOff val="35000"/>
                </a:schemeClr>
              </a:solidFill>
              <a:latin typeface="Lato Regular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59DD04-5ECC-8845-8585-6268620FF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6210" y="2286"/>
            <a:ext cx="1121790" cy="929715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F5160A22-71F9-E847-9FC6-90B4FB254F43}"/>
              </a:ext>
            </a:extLst>
          </p:cNvPr>
          <p:cNvSpPr txBox="1"/>
          <p:nvPr/>
        </p:nvSpPr>
        <p:spPr>
          <a:xfrm>
            <a:off x="1157639" y="-26419"/>
            <a:ext cx="8022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Calibri" panose="020F0502020204030204" pitchFamily="34" charset="0"/>
                <a:ea typeface="Lato" charset="0"/>
                <a:cs typeface="Lato" charset="0"/>
              </a:rPr>
              <a:t>2. Budgets 2023 </a:t>
            </a:r>
            <a:endParaRPr lang="fr-FR" sz="24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  <a:p>
            <a:pPr lvl="1" algn="ctr"/>
            <a:r>
              <a:rPr lang="fr-FR" sz="20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EMPRUNTS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66251005-F502-EA00-CA60-4BC70A4E6B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419538"/>
              </p:ext>
            </p:extLst>
          </p:nvPr>
        </p:nvGraphicFramePr>
        <p:xfrm>
          <a:off x="1026757" y="1153536"/>
          <a:ext cx="9641243" cy="2037537"/>
        </p:xfrm>
        <a:graphic>
          <a:graphicData uri="http://schemas.openxmlformats.org/drawingml/2006/table">
            <a:tbl>
              <a:tblPr/>
              <a:tblGrid>
                <a:gridCol w="1182548">
                  <a:extLst>
                    <a:ext uri="{9D8B030D-6E8A-4147-A177-3AD203B41FA5}">
                      <a16:colId xmlns:a16="http://schemas.microsoft.com/office/drawing/2014/main" val="965462528"/>
                    </a:ext>
                  </a:extLst>
                </a:gridCol>
                <a:gridCol w="1321671">
                  <a:extLst>
                    <a:ext uri="{9D8B030D-6E8A-4147-A177-3AD203B41FA5}">
                      <a16:colId xmlns:a16="http://schemas.microsoft.com/office/drawing/2014/main" val="2030900227"/>
                    </a:ext>
                  </a:extLst>
                </a:gridCol>
                <a:gridCol w="1168636">
                  <a:extLst>
                    <a:ext uri="{9D8B030D-6E8A-4147-A177-3AD203B41FA5}">
                      <a16:colId xmlns:a16="http://schemas.microsoft.com/office/drawing/2014/main" val="3071138648"/>
                    </a:ext>
                  </a:extLst>
                </a:gridCol>
                <a:gridCol w="862564">
                  <a:extLst>
                    <a:ext uri="{9D8B030D-6E8A-4147-A177-3AD203B41FA5}">
                      <a16:colId xmlns:a16="http://schemas.microsoft.com/office/drawing/2014/main" val="3335524108"/>
                    </a:ext>
                  </a:extLst>
                </a:gridCol>
                <a:gridCol w="2518132">
                  <a:extLst>
                    <a:ext uri="{9D8B030D-6E8A-4147-A177-3AD203B41FA5}">
                      <a16:colId xmlns:a16="http://schemas.microsoft.com/office/drawing/2014/main" val="47478799"/>
                    </a:ext>
                  </a:extLst>
                </a:gridCol>
                <a:gridCol w="862564">
                  <a:extLst>
                    <a:ext uri="{9D8B030D-6E8A-4147-A177-3AD203B41FA5}">
                      <a16:colId xmlns:a16="http://schemas.microsoft.com/office/drawing/2014/main" val="3426601198"/>
                    </a:ext>
                  </a:extLst>
                </a:gridCol>
                <a:gridCol w="862564">
                  <a:extLst>
                    <a:ext uri="{9D8B030D-6E8A-4147-A177-3AD203B41FA5}">
                      <a16:colId xmlns:a16="http://schemas.microsoft.com/office/drawing/2014/main" val="3235982210"/>
                    </a:ext>
                  </a:extLst>
                </a:gridCol>
                <a:gridCol w="862564">
                  <a:extLst>
                    <a:ext uri="{9D8B030D-6E8A-4147-A177-3AD203B41FA5}">
                      <a16:colId xmlns:a16="http://schemas.microsoft.com/office/drawing/2014/main" val="3438763614"/>
                    </a:ext>
                  </a:extLst>
                </a:gridCol>
              </a:tblGrid>
              <a:tr h="22639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effectLst/>
                          <a:latin typeface="Arial" panose="020B0604020202020204" pitchFamily="34" charset="0"/>
                        </a:rPr>
                        <a:t>BUDGET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effectLst/>
                          <a:latin typeface="Arial" panose="020B0604020202020204" pitchFamily="34" charset="0"/>
                        </a:rPr>
                        <a:t>BANQUE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effectLst/>
                          <a:latin typeface="Arial" panose="020B0604020202020204" pitchFamily="34" charset="0"/>
                        </a:rPr>
                        <a:t>MONTANT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effectLst/>
                          <a:latin typeface="Arial" panose="020B0604020202020204" pitchFamily="34" charset="0"/>
                        </a:rPr>
                        <a:t>TAUX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effectLst/>
                          <a:latin typeface="Arial" panose="020B0604020202020204" pitchFamily="34" charset="0"/>
                        </a:rPr>
                        <a:t>TAUX CO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effectLst/>
                          <a:latin typeface="Arial" panose="020B0604020202020204" pitchFamily="34" charset="0"/>
                        </a:rPr>
                        <a:t>DUREE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effectLst/>
                          <a:latin typeface="Arial" panose="020B0604020202020204" pitchFamily="34" charset="0"/>
                        </a:rPr>
                        <a:t>1ER ECH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effectLst/>
                          <a:latin typeface="Arial" panose="020B0604020202020204" pitchFamily="34" charset="0"/>
                        </a:rPr>
                        <a:t>DERNIERE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4561756"/>
                  </a:ext>
                </a:extLst>
              </a:tr>
              <a:tr h="22639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C3PF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CAISSE EPARGNE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       500 000,00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0,54%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FIXE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05/12/2021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05/12/2036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4437920"/>
                  </a:ext>
                </a:extLst>
              </a:tr>
              <a:tr h="22639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C3PF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LBP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500 000,00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0,89%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FIXE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01/11/2018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01/08/2028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38209"/>
                  </a:ext>
                </a:extLst>
              </a:tr>
              <a:tr h="22639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MORANTIN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CAISSE EPARGNE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    1 500 000,00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3,61%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FIXE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25/05/2006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25/02/2026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581570"/>
                  </a:ext>
                </a:extLst>
              </a:tr>
              <a:tr h="22639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effectLst/>
                          <a:latin typeface="Arial" panose="020B0604020202020204" pitchFamily="34" charset="0"/>
                        </a:rPr>
                        <a:t>ORME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CREDIT AGRICOLE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3 000 000,00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0,49%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FIXE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27/05/2017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27/02/2023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446942"/>
                  </a:ext>
                </a:extLst>
              </a:tr>
              <a:tr h="22639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GENDARMERIE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CAISSE EPARGNE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       500 000,00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1,56%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FIXE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25/06/2017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25/03/2037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035205"/>
                  </a:ext>
                </a:extLst>
              </a:tr>
              <a:tr h="22639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GENDARMERIE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CREDIT AGRICOLE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    1 000 000,00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1,37%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FIXE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30/06/2017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30/03/2037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1495057"/>
                  </a:ext>
                </a:extLst>
              </a:tr>
              <a:tr h="22639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GENDARMERIE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LBP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       650 000,00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0,41%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VARIABLE EURIBOR 3MOIS + 0,41%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01/12/2018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01/09/2038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1433845"/>
                  </a:ext>
                </a:extLst>
              </a:tr>
              <a:tr h="22639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GENDARMERIE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LBP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    2 500 000,00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1,26%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FIXE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01/05/2017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effectLst/>
                          <a:latin typeface="Arial" panose="020B0604020202020204" pitchFamily="34" charset="0"/>
                        </a:rPr>
                        <a:t>01/02/2037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645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8049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47604-9403-4E27-8DC0-89E8B7504530}"/>
              </a:ext>
            </a:extLst>
          </p:cNvPr>
          <p:cNvSpPr/>
          <p:nvPr/>
        </p:nvSpPr>
        <p:spPr>
          <a:xfrm>
            <a:off x="1362912" y="1349388"/>
            <a:ext cx="8724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endParaRPr lang="fr-FR" sz="1600" i="1" dirty="0">
              <a:solidFill>
                <a:schemeClr val="tx2">
                  <a:lumMod val="65000"/>
                  <a:lumOff val="3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CF9E26D6-7F07-4C66-84C7-9AF2029805E4}"/>
              </a:ext>
            </a:extLst>
          </p:cNvPr>
          <p:cNvSpPr txBox="1">
            <a:spLocks/>
          </p:cNvSpPr>
          <p:nvPr/>
        </p:nvSpPr>
        <p:spPr>
          <a:xfrm>
            <a:off x="10134600" y="6356351"/>
            <a:ext cx="533402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B27448-AED7-4FD0-9341-174370B03308}" type="slidenum">
              <a:rPr lang="fr-FR"/>
              <a:t>29</a:t>
            </a:fld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3901E0-3542-7A4A-8EDA-C380A2428864}"/>
              </a:ext>
            </a:extLst>
          </p:cNvPr>
          <p:cNvSpPr/>
          <p:nvPr/>
        </p:nvSpPr>
        <p:spPr>
          <a:xfrm rot="16200000">
            <a:off x="5678318" y="-4152921"/>
            <a:ext cx="835363" cy="9144002"/>
          </a:xfrm>
          <a:prstGeom prst="rect">
            <a:avLst/>
          </a:prstGeom>
          <a:solidFill>
            <a:srgbClr val="4352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65000"/>
                  <a:lumOff val="35000"/>
                </a:schemeClr>
              </a:solidFill>
              <a:latin typeface="Lato Regular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59DD04-5ECC-8845-8585-6268620FF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6210" y="2286"/>
            <a:ext cx="1121790" cy="1190709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F5160A22-71F9-E847-9FC6-90B4FB254F43}"/>
              </a:ext>
            </a:extLst>
          </p:cNvPr>
          <p:cNvSpPr txBox="1"/>
          <p:nvPr/>
        </p:nvSpPr>
        <p:spPr>
          <a:xfrm>
            <a:off x="1362912" y="269572"/>
            <a:ext cx="8022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Calibri" panose="020F0502020204030204" pitchFamily="34" charset="0"/>
                <a:ea typeface="Lato" charset="0"/>
                <a:cs typeface="Lato" charset="0"/>
              </a:rPr>
              <a:t>3. Subventions 2023 </a:t>
            </a:r>
            <a:endParaRPr lang="fr-FR" sz="24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  <a:p>
            <a:pPr lvl="1"/>
            <a:endParaRPr lang="fr-FR" sz="20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488887C-54C6-6AA4-9B2C-E1B481E447F7}"/>
              </a:ext>
            </a:extLst>
          </p:cNvPr>
          <p:cNvSpPr txBox="1"/>
          <p:nvPr/>
        </p:nvSpPr>
        <p:spPr>
          <a:xfrm>
            <a:off x="1616012" y="1307187"/>
            <a:ext cx="8074325" cy="3236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fontAlgn="base" hangingPunct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erdana" panose="020B0604030504040204" pitchFamily="34" charset="0"/>
              </a:rPr>
              <a:t>Les Amis de la bibliothèque d’Asnières-sur-Oise : 1 000 euros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 marL="342900" lvl="0" indent="-342900" algn="just" fontAlgn="base" hangingPunct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erdana" panose="020B0604030504040204" pitchFamily="34" charset="0"/>
              </a:rPr>
              <a:t>La Bibliothèque de Chaumontel : 1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Verdana" panose="020B0604030504040204" pitchFamily="34" charset="0"/>
              </a:rPr>
              <a:t>750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erdana" panose="020B0604030504040204" pitchFamily="34" charset="0"/>
              </a:rPr>
              <a:t> euros 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 marL="342900" lvl="0" indent="-342900" algn="just" fontAlgn="base" hangingPunct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erdana" panose="020B0604030504040204" pitchFamily="34" charset="0"/>
              </a:rPr>
              <a:t>La Bibliothèque de Belloy-en-France : 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erdana" panose="020B0604030504040204" pitchFamily="34" charset="0"/>
              </a:rPr>
              <a:t>1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Verdana" panose="020B0604030504040204" pitchFamily="34" charset="0"/>
              </a:rPr>
              <a:t>750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erdana" panose="020B0604030504040204" pitchFamily="34" charset="0"/>
              </a:rPr>
              <a:t> euros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 marL="342900" lvl="0" indent="-342900" algn="just" fontAlgn="base" hangingPunct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erdana" panose="020B0604030504040204" pitchFamily="34" charset="0"/>
              </a:rPr>
              <a:t>Fondation Royaumont pour la gratuité d’accès aux habitants de la Communauté de communes à l’abbaye de Royaumont : 17 500 euros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 marL="342900" lvl="0" indent="-342900" algn="just" fontAlgn="base" hangingPunct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erdana" panose="020B0604030504040204" pitchFamily="34" charset="0"/>
              </a:rPr>
              <a:t>AREC : 1 000 euros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 marL="342900" lvl="0" indent="-342900" algn="just" fontAlgn="base" hangingPunct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erdana" panose="020B0604030504040204" pitchFamily="34" charset="0"/>
              </a:rPr>
              <a:t>Les ailes de Paulo : 1 000 euros 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 marL="342900" lvl="0" indent="-342900" algn="just" fontAlgn="base" hangingPunct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erdana" panose="020B0604030504040204" pitchFamily="34" charset="0"/>
              </a:rPr>
              <a:t>Jardins d'Alain : 1 000 euros 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 marL="342900" lvl="0" indent="-342900" algn="just" fontAlgn="base" hangingPunct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Verdana" panose="020B0604030504040204" pitchFamily="34" charset="0"/>
              </a:rPr>
              <a:t>L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erdana" panose="020B0604030504040204" pitchFamily="34" charset="0"/>
              </a:rPr>
              <a:t>’Amicale Sportive de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erdana" panose="020B0604030504040204" pitchFamily="34" charset="0"/>
              </a:rPr>
              <a:t>Carnelle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erdana" panose="020B0604030504040204" pitchFamily="34" charset="0"/>
              </a:rPr>
              <a:t> : 1 000 euros 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57D6805-F190-40AF-BB3C-FFD8A24AC668}"/>
              </a:ext>
            </a:extLst>
          </p:cNvPr>
          <p:cNvSpPr txBox="1"/>
          <p:nvPr/>
        </p:nvSpPr>
        <p:spPr>
          <a:xfrm>
            <a:off x="1708031" y="980056"/>
            <a:ext cx="3450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Budget C3pf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AFF5A73-05B9-080C-CFCB-0D17CC31ABE8}"/>
              </a:ext>
            </a:extLst>
          </p:cNvPr>
          <p:cNvSpPr txBox="1"/>
          <p:nvPr/>
        </p:nvSpPr>
        <p:spPr>
          <a:xfrm>
            <a:off x="1860431" y="4581041"/>
            <a:ext cx="5445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Budget Tourisme (validé par la commission tourisme) </a:t>
            </a:r>
          </a:p>
          <a:p>
            <a:endParaRPr lang="fr-FR" b="1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0F74618-57D2-ECAB-DD84-2FC3DD4E7AFF}"/>
              </a:ext>
            </a:extLst>
          </p:cNvPr>
          <p:cNvSpPr txBox="1"/>
          <p:nvPr/>
        </p:nvSpPr>
        <p:spPr>
          <a:xfrm>
            <a:off x="1523998" y="4877647"/>
            <a:ext cx="8258357" cy="13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 fontAlgn="base" hangingPunct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erdana" panose="020B0604030504040204" pitchFamily="34" charset="0"/>
              </a:rPr>
              <a:t>L’association Office de tourisme communautaire :  125 000 €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 marL="342900" lvl="0" indent="-342900" algn="just" fontAlgn="base" hangingPunct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erdana" panose="020B0604030504040204" pitchFamily="34" charset="0"/>
              </a:rPr>
              <a:t>L’association « Saint Martin Histoire Patrimoine Territoire » : 2 000 €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 marL="342900" lvl="0" indent="-342900" algn="just" fontAlgn="base" hangingPunct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erdana" panose="020B0604030504040204" pitchFamily="34" charset="0"/>
              </a:rPr>
              <a:t>L’association </a:t>
            </a:r>
            <a:r>
              <a:rPr lang="fr-F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erdana" panose="020B0604030504040204" pitchFamily="34" charset="0"/>
              </a:rPr>
              <a:t>Anim’Asnières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erdana" panose="020B0604030504040204" pitchFamily="34" charset="0"/>
              </a:rPr>
              <a:t> – Royaumont pour l’organisation de la médiévale 2023 à Asnières-sur-Oise : 8 000€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3558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47604-9403-4E27-8DC0-89E8B7504530}"/>
              </a:ext>
            </a:extLst>
          </p:cNvPr>
          <p:cNvSpPr/>
          <p:nvPr/>
        </p:nvSpPr>
        <p:spPr>
          <a:xfrm>
            <a:off x="1943403" y="1362839"/>
            <a:ext cx="8724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endParaRPr lang="fr-FR" sz="1600" i="1" dirty="0">
              <a:solidFill>
                <a:schemeClr val="tx2">
                  <a:lumMod val="65000"/>
                  <a:lumOff val="3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CF9E26D6-7F07-4C66-84C7-9AF2029805E4}"/>
              </a:ext>
            </a:extLst>
          </p:cNvPr>
          <p:cNvSpPr txBox="1">
            <a:spLocks/>
          </p:cNvSpPr>
          <p:nvPr/>
        </p:nvSpPr>
        <p:spPr>
          <a:xfrm>
            <a:off x="10134600" y="6356351"/>
            <a:ext cx="533402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B27448-AED7-4FD0-9341-174370B03308}" type="slidenum">
              <a:rPr lang="fr-FR"/>
              <a:t>3</a:t>
            </a:fld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3901E0-3542-7A4A-8EDA-C380A2428864}"/>
              </a:ext>
            </a:extLst>
          </p:cNvPr>
          <p:cNvSpPr/>
          <p:nvPr/>
        </p:nvSpPr>
        <p:spPr>
          <a:xfrm rot="16200000">
            <a:off x="5506927" y="-3981530"/>
            <a:ext cx="1178145" cy="9144002"/>
          </a:xfrm>
          <a:prstGeom prst="rect">
            <a:avLst/>
          </a:prstGeom>
          <a:solidFill>
            <a:srgbClr val="4352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65000"/>
                  <a:lumOff val="35000"/>
                </a:schemeClr>
              </a:solidFill>
              <a:latin typeface="Lato Regular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59DD04-5ECC-8845-8585-6268620FF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6210" y="2286"/>
            <a:ext cx="1121790" cy="1190709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F5160A22-71F9-E847-9FC6-90B4FB254F43}"/>
              </a:ext>
            </a:extLst>
          </p:cNvPr>
          <p:cNvSpPr txBox="1"/>
          <p:nvPr/>
        </p:nvSpPr>
        <p:spPr>
          <a:xfrm>
            <a:off x="1362912" y="316226"/>
            <a:ext cx="8022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Calibri" panose="020F0502020204030204" pitchFamily="34" charset="0"/>
                <a:ea typeface="Lato" charset="0"/>
                <a:cs typeface="Lato" charset="0"/>
              </a:rPr>
              <a:t>1. Résultats anticipés 2022</a:t>
            </a:r>
            <a:endParaRPr lang="fr-FR" sz="24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  <a:p>
            <a:pPr lvl="1"/>
            <a:endParaRPr lang="fr-FR" sz="20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2F4A4C-9774-5A3C-6907-B7745E37B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Gendarmerie 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9DFE50AD-4709-5D19-6CC6-5610240797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09206"/>
              </p:ext>
            </p:extLst>
          </p:nvPr>
        </p:nvGraphicFramePr>
        <p:xfrm>
          <a:off x="838200" y="2531853"/>
          <a:ext cx="6028426" cy="2859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22776">
                  <a:extLst>
                    <a:ext uri="{9D8B030D-6E8A-4147-A177-3AD203B41FA5}">
                      <a16:colId xmlns:a16="http://schemas.microsoft.com/office/drawing/2014/main" val="955767402"/>
                    </a:ext>
                  </a:extLst>
                </a:gridCol>
                <a:gridCol w="1105650">
                  <a:extLst>
                    <a:ext uri="{9D8B030D-6E8A-4147-A177-3AD203B41FA5}">
                      <a16:colId xmlns:a16="http://schemas.microsoft.com/office/drawing/2014/main" val="3929803080"/>
                    </a:ext>
                  </a:extLst>
                </a:gridCol>
              </a:tblGrid>
              <a:tr h="19064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u="none" strike="noStrike" dirty="0">
                          <a:effectLst/>
                        </a:rPr>
                        <a:t>SECTION DE FONCTIONNEMENT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Gendarmerie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676104"/>
                  </a:ext>
                </a:extLst>
              </a:tr>
              <a:tr h="19064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A/ Résultats de l'exercice 2022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97 537,99 €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83063419"/>
                  </a:ext>
                </a:extLst>
              </a:tr>
              <a:tr h="19064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B/ Résultat 2021 reporté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241 606,67 €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46071909"/>
                  </a:ext>
                </a:extLst>
              </a:tr>
              <a:tr h="19064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Résultats de clôture 2022 en fonctionnement = A + B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339 144,66 €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76700699"/>
                  </a:ext>
                </a:extLst>
              </a:tr>
              <a:tr h="19064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37131615"/>
                  </a:ext>
                </a:extLst>
              </a:tr>
              <a:tr h="19064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u="none" strike="noStrike" dirty="0">
                          <a:effectLst/>
                        </a:rPr>
                        <a:t>SECTION D'INVESTISSEMENT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91675916"/>
                  </a:ext>
                </a:extLst>
              </a:tr>
              <a:tr h="19064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D/ Résultats de l'exercice 2022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-75 252,72 €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43986208"/>
                  </a:ext>
                </a:extLst>
              </a:tr>
              <a:tr h="19064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E/ Résultat 2021 reporté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-148 978,69 €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1993209"/>
                  </a:ext>
                </a:extLst>
              </a:tr>
              <a:tr h="19064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F/ Résultats de clôture 2021 en investissement = D + E (hors restes à réaliser)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-224 231,41 €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50850358"/>
                  </a:ext>
                </a:extLst>
              </a:tr>
              <a:tr h="19064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Restes à réaliser 2022 (solde)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-1 932,60 €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44755285"/>
                  </a:ext>
                </a:extLst>
              </a:tr>
              <a:tr h="19064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03807608"/>
                  </a:ext>
                </a:extLst>
              </a:tr>
              <a:tr h="19064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 dirty="0">
                          <a:effectLst/>
                        </a:rPr>
                        <a:t>PREVISION D'AFFECTATION POUR LE MONTANT DU RESULTAT A AFFECTER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13842037"/>
                  </a:ext>
                </a:extLst>
              </a:tr>
              <a:tr h="19064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Report d'investissement (D001)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-224 231,41 €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34317550"/>
                  </a:ext>
                </a:extLst>
              </a:tr>
              <a:tr h="19064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Affectation en réserves en investissement (R1068)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226 164,01 €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18711070"/>
                  </a:ext>
                </a:extLst>
              </a:tr>
              <a:tr h="19064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Report en fonctionnement (R002)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112 980,65 €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46804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999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47604-9403-4E27-8DC0-89E8B7504530}"/>
              </a:ext>
            </a:extLst>
          </p:cNvPr>
          <p:cNvSpPr/>
          <p:nvPr/>
        </p:nvSpPr>
        <p:spPr>
          <a:xfrm>
            <a:off x="1362912" y="1349388"/>
            <a:ext cx="8724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endParaRPr lang="fr-FR" sz="1600" i="1" dirty="0">
              <a:solidFill>
                <a:schemeClr val="tx2">
                  <a:lumMod val="65000"/>
                  <a:lumOff val="3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CF9E26D6-7F07-4C66-84C7-9AF2029805E4}"/>
              </a:ext>
            </a:extLst>
          </p:cNvPr>
          <p:cNvSpPr txBox="1">
            <a:spLocks/>
          </p:cNvSpPr>
          <p:nvPr/>
        </p:nvSpPr>
        <p:spPr>
          <a:xfrm>
            <a:off x="10134600" y="6356351"/>
            <a:ext cx="533402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B27448-AED7-4FD0-9341-174370B03308}" type="slidenum">
              <a:rPr lang="fr-FR"/>
              <a:t>30</a:t>
            </a:fld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3901E0-3542-7A4A-8EDA-C380A2428864}"/>
              </a:ext>
            </a:extLst>
          </p:cNvPr>
          <p:cNvSpPr/>
          <p:nvPr/>
        </p:nvSpPr>
        <p:spPr>
          <a:xfrm rot="16200000">
            <a:off x="5678318" y="-4152921"/>
            <a:ext cx="835363" cy="9144002"/>
          </a:xfrm>
          <a:prstGeom prst="rect">
            <a:avLst/>
          </a:prstGeom>
          <a:solidFill>
            <a:srgbClr val="4352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65000"/>
                  <a:lumOff val="35000"/>
                </a:schemeClr>
              </a:solidFill>
              <a:latin typeface="Lato Regular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59DD04-5ECC-8845-8585-6268620FF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6210" y="2286"/>
            <a:ext cx="1121790" cy="1190709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F5160A22-71F9-E847-9FC6-90B4FB254F43}"/>
              </a:ext>
            </a:extLst>
          </p:cNvPr>
          <p:cNvSpPr txBox="1"/>
          <p:nvPr/>
        </p:nvSpPr>
        <p:spPr>
          <a:xfrm>
            <a:off x="1362912" y="269572"/>
            <a:ext cx="8022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Calibri" panose="020F0502020204030204" pitchFamily="34" charset="0"/>
                <a:ea typeface="Lato" charset="0"/>
                <a:cs typeface="Lato" charset="0"/>
              </a:rPr>
              <a:t>5. Règlement Budgétaire et Financier </a:t>
            </a:r>
            <a:endParaRPr lang="fr-FR" sz="24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  <a:p>
            <a:pPr lvl="1"/>
            <a:endParaRPr lang="fr-FR" sz="20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63FDAB8-F118-8768-BF54-0981C67B0642}"/>
              </a:ext>
            </a:extLst>
          </p:cNvPr>
          <p:cNvSpPr txBox="1"/>
          <p:nvPr/>
        </p:nvSpPr>
        <p:spPr>
          <a:xfrm>
            <a:off x="1614196" y="1349387"/>
            <a:ext cx="905380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Document obligatoire de présentation « basique » des procédures comptables :</a:t>
            </a:r>
          </a:p>
          <a:p>
            <a:endParaRPr lang="fr-FR" sz="2400" dirty="0"/>
          </a:p>
          <a:p>
            <a:r>
              <a:rPr lang="fr-FR" sz="2400" dirty="0"/>
              <a:t>Deux nouveautés à noter :</a:t>
            </a:r>
          </a:p>
          <a:p>
            <a:pPr marL="285750" indent="-285750">
              <a:buFontTx/>
              <a:buChar char="-"/>
            </a:pPr>
            <a:r>
              <a:rPr lang="fr-FR" sz="2400" dirty="0"/>
              <a:t>7,5% virement chapitre/chapitre</a:t>
            </a:r>
          </a:p>
          <a:p>
            <a:pPr marL="285750" indent="-285750">
              <a:buFontTx/>
              <a:buChar char="-"/>
            </a:pPr>
            <a:r>
              <a:rPr lang="fr-FR" sz="2400" dirty="0"/>
              <a:t>Formalise la gestion de nos AP/CP notamment les reports</a:t>
            </a:r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fr-FR" sz="2400" dirty="0"/>
              <a:t>Les délibérations AP/CP reprennent les montants du PPI</a:t>
            </a:r>
          </a:p>
          <a:p>
            <a:pPr marL="342900" indent="-342900">
              <a:buFont typeface="Symbol" panose="05050102010706020507" pitchFamily="18" charset="2"/>
              <a:buChar char="Þ"/>
            </a:pPr>
            <a:endParaRPr lang="fr-FR" sz="2400" dirty="0"/>
          </a:p>
          <a:p>
            <a:pPr marL="342900" indent="-342900">
              <a:buFont typeface="Symbol" panose="05050102010706020507" pitchFamily="18" charset="2"/>
              <a:buChar char="Þ"/>
            </a:pPr>
            <a:endParaRPr lang="fr-FR" sz="2400" dirty="0"/>
          </a:p>
          <a:p>
            <a:pPr marL="342900" indent="-342900">
              <a:buFont typeface="Symbol" panose="05050102010706020507" pitchFamily="18" charset="2"/>
              <a:buChar char="Þ"/>
            </a:pPr>
            <a:endParaRPr lang="fr-FR" sz="2400" dirty="0"/>
          </a:p>
          <a:p>
            <a:pPr algn="ctr"/>
            <a:r>
              <a:rPr lang="fr-FR" sz="2400"/>
              <a:t>FIN </a:t>
            </a:r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26338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47604-9403-4E27-8DC0-89E8B7504530}"/>
              </a:ext>
            </a:extLst>
          </p:cNvPr>
          <p:cNvSpPr/>
          <p:nvPr/>
        </p:nvSpPr>
        <p:spPr>
          <a:xfrm>
            <a:off x="1943403" y="1362839"/>
            <a:ext cx="8724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endParaRPr lang="fr-FR" sz="1600" i="1" dirty="0">
              <a:solidFill>
                <a:schemeClr val="tx2">
                  <a:lumMod val="65000"/>
                  <a:lumOff val="3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CF9E26D6-7F07-4C66-84C7-9AF2029805E4}"/>
              </a:ext>
            </a:extLst>
          </p:cNvPr>
          <p:cNvSpPr txBox="1">
            <a:spLocks/>
          </p:cNvSpPr>
          <p:nvPr/>
        </p:nvSpPr>
        <p:spPr>
          <a:xfrm>
            <a:off x="10134600" y="6356351"/>
            <a:ext cx="533402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B27448-AED7-4FD0-9341-174370B03308}" type="slidenum">
              <a:rPr lang="fr-FR"/>
              <a:t>4</a:t>
            </a:fld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3901E0-3542-7A4A-8EDA-C380A2428864}"/>
              </a:ext>
            </a:extLst>
          </p:cNvPr>
          <p:cNvSpPr/>
          <p:nvPr/>
        </p:nvSpPr>
        <p:spPr>
          <a:xfrm rot="16200000">
            <a:off x="5506927" y="-3981530"/>
            <a:ext cx="1178145" cy="9144002"/>
          </a:xfrm>
          <a:prstGeom prst="rect">
            <a:avLst/>
          </a:prstGeom>
          <a:solidFill>
            <a:srgbClr val="4352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65000"/>
                  <a:lumOff val="35000"/>
                </a:schemeClr>
              </a:solidFill>
              <a:latin typeface="Lato Regular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59DD04-5ECC-8845-8585-6268620FF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6210" y="2286"/>
            <a:ext cx="1121790" cy="1190709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F5160A22-71F9-E847-9FC6-90B4FB254F43}"/>
              </a:ext>
            </a:extLst>
          </p:cNvPr>
          <p:cNvSpPr txBox="1"/>
          <p:nvPr/>
        </p:nvSpPr>
        <p:spPr>
          <a:xfrm>
            <a:off x="1362912" y="316226"/>
            <a:ext cx="8022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Calibri" panose="020F0502020204030204" pitchFamily="34" charset="0"/>
                <a:ea typeface="Lato" charset="0"/>
                <a:cs typeface="Lato" charset="0"/>
              </a:rPr>
              <a:t>1. Résultats anticipés 2022</a:t>
            </a:r>
            <a:endParaRPr lang="fr-FR" sz="24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  <a:p>
            <a:pPr lvl="1"/>
            <a:endParaRPr lang="fr-FR" sz="20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2F4A4C-9774-5A3C-6907-B7745E37B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err="1"/>
              <a:t>Morantin</a:t>
            </a:r>
            <a:endParaRPr lang="fr-FR" sz="2400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0CD371DC-C969-9202-B54B-40B9490E3F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136070"/>
              </p:ext>
            </p:extLst>
          </p:nvPr>
        </p:nvGraphicFramePr>
        <p:xfrm>
          <a:off x="841107" y="2334023"/>
          <a:ext cx="5816600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49800">
                  <a:extLst>
                    <a:ext uri="{9D8B030D-6E8A-4147-A177-3AD203B41FA5}">
                      <a16:colId xmlns:a16="http://schemas.microsoft.com/office/drawing/2014/main" val="79795031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848803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u="none" strike="noStrike" dirty="0">
                          <a:effectLst/>
                        </a:rPr>
                        <a:t>SECTION DE FONCTIONNEMENT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Morantin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12661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A/ Résultats de l'exercice 2022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84 107,35 €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954083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B/ Résultat 2021 reporté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370 556,74 €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556469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Résultats de clôture 2022 en fonctionnement = A + B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454 664,09 €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779524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3347964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u="none" strike="noStrike" dirty="0">
                          <a:effectLst/>
                        </a:rPr>
                        <a:t>SECTION D'INVESTISSEMENT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4381298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D/ Résultats de l'exercice 2022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82 046,88 €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369492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E/ Résultat 2021 reporté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99 340,72 €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745091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F/ Résultats de clôture 2021 en investissement = D + E (hors restes à réaliser)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181 387,60 €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397368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Restes à réaliser 2022 (solde)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-21 970,00 €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890108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326718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 dirty="0">
                          <a:effectLst/>
                        </a:rPr>
                        <a:t>PREVISION D'AFFECTATION POUR LE MONTANT DU RESULTAT A AFFECTER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5662094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Report d'investissement (R001)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181 387,60 €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3169789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</a:rPr>
                        <a:t>Affectation en réserves en investissement (R1068)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0,00 €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60393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Report en fonctionnement (R002)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454 664,09 €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57548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302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47604-9403-4E27-8DC0-89E8B7504530}"/>
              </a:ext>
            </a:extLst>
          </p:cNvPr>
          <p:cNvSpPr/>
          <p:nvPr/>
        </p:nvSpPr>
        <p:spPr>
          <a:xfrm>
            <a:off x="1943403" y="1362839"/>
            <a:ext cx="8724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endParaRPr lang="fr-FR" sz="1600" i="1" dirty="0">
              <a:solidFill>
                <a:schemeClr val="tx2">
                  <a:lumMod val="65000"/>
                  <a:lumOff val="3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CF9E26D6-7F07-4C66-84C7-9AF2029805E4}"/>
              </a:ext>
            </a:extLst>
          </p:cNvPr>
          <p:cNvSpPr txBox="1">
            <a:spLocks/>
          </p:cNvSpPr>
          <p:nvPr/>
        </p:nvSpPr>
        <p:spPr>
          <a:xfrm>
            <a:off x="10134600" y="6356351"/>
            <a:ext cx="533402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B27448-AED7-4FD0-9341-174370B03308}" type="slidenum">
              <a:rPr lang="fr-FR"/>
              <a:t>5</a:t>
            </a:fld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3901E0-3542-7A4A-8EDA-C380A2428864}"/>
              </a:ext>
            </a:extLst>
          </p:cNvPr>
          <p:cNvSpPr/>
          <p:nvPr/>
        </p:nvSpPr>
        <p:spPr>
          <a:xfrm rot="16200000">
            <a:off x="5506927" y="-3981530"/>
            <a:ext cx="1178145" cy="9144002"/>
          </a:xfrm>
          <a:prstGeom prst="rect">
            <a:avLst/>
          </a:prstGeom>
          <a:solidFill>
            <a:srgbClr val="4352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65000"/>
                  <a:lumOff val="35000"/>
                </a:schemeClr>
              </a:solidFill>
              <a:latin typeface="Lato Regular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59DD04-5ECC-8845-8585-6268620FF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6210" y="2286"/>
            <a:ext cx="1121790" cy="1190709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F5160A22-71F9-E847-9FC6-90B4FB254F43}"/>
              </a:ext>
            </a:extLst>
          </p:cNvPr>
          <p:cNvSpPr txBox="1"/>
          <p:nvPr/>
        </p:nvSpPr>
        <p:spPr>
          <a:xfrm>
            <a:off x="1362912" y="316226"/>
            <a:ext cx="8022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Calibri" panose="020F0502020204030204" pitchFamily="34" charset="0"/>
                <a:ea typeface="Lato" charset="0"/>
                <a:cs typeface="Lato" charset="0"/>
              </a:rPr>
              <a:t>1. Résultats anticipés 2022</a:t>
            </a:r>
            <a:endParaRPr lang="fr-FR" sz="24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  <a:p>
            <a:pPr lvl="1"/>
            <a:endParaRPr lang="fr-FR" sz="20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2F4A4C-9774-5A3C-6907-B7745E37B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Parc d’activités de l’Orme 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426822E-5A47-BC7A-17A4-8EBAEEF34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952443"/>
              </p:ext>
            </p:extLst>
          </p:nvPr>
        </p:nvGraphicFramePr>
        <p:xfrm>
          <a:off x="1005217" y="2441351"/>
          <a:ext cx="5816600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49800">
                  <a:extLst>
                    <a:ext uri="{9D8B030D-6E8A-4147-A177-3AD203B41FA5}">
                      <a16:colId xmlns:a16="http://schemas.microsoft.com/office/drawing/2014/main" val="349230162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4670975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SECTION DE FONCTIONNEMENT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ZAC Orme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055523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A/ Résultats de l'exercice 2022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262 297,27 €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16230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B/ Résultat 2021 reporté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321 282,80 €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0946716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Résultats de clôture 2022 en fonctionnement = A + B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583 580,07 €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478425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5969975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SECTION D'INVESTISSEMENT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4486168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D/ Résultats de l'exercice 2022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214 418,31 €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414420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E/ Résultat 2021 reporté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132 882,43 €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7694277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F/ Résultats de clôture 2021 en investissement = D + E (hors restes à réaliser)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347 300,74 €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8623612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Restes à réaliser 2022 (solde)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3841032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5843672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</a:rPr>
                        <a:t>PREVISION D'AFFECTATION POUR LE MONTANT DU RESULTAT A AFFECTER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3327667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Report d'investissement (R001)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347 300,74 €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093410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Affectation en réserves en investissement (R1068)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482272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Report en fonctionnement (R002)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583 580,07 €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06277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092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47604-9403-4E27-8DC0-89E8B7504530}"/>
              </a:ext>
            </a:extLst>
          </p:cNvPr>
          <p:cNvSpPr/>
          <p:nvPr/>
        </p:nvSpPr>
        <p:spPr>
          <a:xfrm>
            <a:off x="1943403" y="1362839"/>
            <a:ext cx="8724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endParaRPr lang="fr-FR" sz="1600" i="1" dirty="0">
              <a:solidFill>
                <a:schemeClr val="tx2">
                  <a:lumMod val="65000"/>
                  <a:lumOff val="3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CF9E26D6-7F07-4C66-84C7-9AF2029805E4}"/>
              </a:ext>
            </a:extLst>
          </p:cNvPr>
          <p:cNvSpPr txBox="1">
            <a:spLocks/>
          </p:cNvSpPr>
          <p:nvPr/>
        </p:nvSpPr>
        <p:spPr>
          <a:xfrm>
            <a:off x="10134600" y="6356351"/>
            <a:ext cx="533402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B27448-AED7-4FD0-9341-174370B03308}" type="slidenum">
              <a:rPr lang="fr-FR"/>
              <a:t>6</a:t>
            </a:fld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3901E0-3542-7A4A-8EDA-C380A2428864}"/>
              </a:ext>
            </a:extLst>
          </p:cNvPr>
          <p:cNvSpPr/>
          <p:nvPr/>
        </p:nvSpPr>
        <p:spPr>
          <a:xfrm rot="16200000">
            <a:off x="5506927" y="-3981530"/>
            <a:ext cx="1178145" cy="9144002"/>
          </a:xfrm>
          <a:prstGeom prst="rect">
            <a:avLst/>
          </a:prstGeom>
          <a:solidFill>
            <a:srgbClr val="4352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65000"/>
                  <a:lumOff val="35000"/>
                </a:schemeClr>
              </a:solidFill>
              <a:latin typeface="Lato Regular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59DD04-5ECC-8845-8585-6268620FF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6210" y="2286"/>
            <a:ext cx="1121790" cy="1190709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F5160A22-71F9-E847-9FC6-90B4FB254F43}"/>
              </a:ext>
            </a:extLst>
          </p:cNvPr>
          <p:cNvSpPr txBox="1"/>
          <p:nvPr/>
        </p:nvSpPr>
        <p:spPr>
          <a:xfrm>
            <a:off x="1362912" y="316226"/>
            <a:ext cx="8022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Calibri" panose="020F0502020204030204" pitchFamily="34" charset="0"/>
                <a:ea typeface="Lato" charset="0"/>
                <a:cs typeface="Lato" charset="0"/>
              </a:rPr>
              <a:t>1. Résultats anticipés 2022</a:t>
            </a:r>
            <a:endParaRPr lang="fr-FR" sz="24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  <a:p>
            <a:pPr lvl="1"/>
            <a:endParaRPr lang="fr-FR" sz="20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2F4A4C-9774-5A3C-6907-B7745E37B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Tourisme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8408EA22-9019-485F-C509-D0CBCFC053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810180"/>
              </p:ext>
            </p:extLst>
          </p:nvPr>
        </p:nvGraphicFramePr>
        <p:xfrm>
          <a:off x="1246757" y="2441351"/>
          <a:ext cx="5816600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49800">
                  <a:extLst>
                    <a:ext uri="{9D8B030D-6E8A-4147-A177-3AD203B41FA5}">
                      <a16:colId xmlns:a16="http://schemas.microsoft.com/office/drawing/2014/main" val="219212536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7840851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u="none" strike="noStrike" dirty="0">
                          <a:effectLst/>
                        </a:rPr>
                        <a:t>SECTION DE FONCTIONNEMENT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Tourisme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3903658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A/ Résultats de l'exercice 2022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19 865,18 €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3544459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B/ Résultat 2021 reporté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69 431,58 €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84825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Résultats de clôture 2022 en fonctionnement = A + B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89 296,76 €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2509418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6849858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u="none" strike="noStrike" dirty="0">
                          <a:effectLst/>
                        </a:rPr>
                        <a:t>SECTION D'INVESTISSEMENT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8319725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D/ Résultats de l'exercice 2022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6 642,00 €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234225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E/ Résultat 2021 reporté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-4 428,00 €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309035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F/ Résultats de clôture 2021 en investissement = D + E (hors restes à réaliser)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2 214,00 €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3620326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Restes à réaliser 2022 (solde)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5969865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216606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 dirty="0">
                          <a:effectLst/>
                        </a:rPr>
                        <a:t>PREVISION D'AFFECTATION POUR LE MONTANT DU RESULTAT A AFFECTER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6365309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Report d'investissement (R001)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2 214,00 €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6807156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Affectation en réserves en investissement (R1068)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210435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Report en fonctionnement (R002)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89 296,76 €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10810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220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llipse 30">
            <a:extLst>
              <a:ext uri="{FF2B5EF4-FFF2-40B4-BE49-F238E27FC236}">
                <a16:creationId xmlns:a16="http://schemas.microsoft.com/office/drawing/2014/main" id="{E648F790-159E-D328-B3B9-6932123C7375}"/>
              </a:ext>
            </a:extLst>
          </p:cNvPr>
          <p:cNvSpPr/>
          <p:nvPr/>
        </p:nvSpPr>
        <p:spPr>
          <a:xfrm>
            <a:off x="4123426" y="2458528"/>
            <a:ext cx="1224951" cy="34912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FFFF00"/>
              </a:highligh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747604-9403-4E27-8DC0-89E8B7504530}"/>
              </a:ext>
            </a:extLst>
          </p:cNvPr>
          <p:cNvSpPr/>
          <p:nvPr/>
        </p:nvSpPr>
        <p:spPr>
          <a:xfrm>
            <a:off x="1943403" y="1362839"/>
            <a:ext cx="8724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endParaRPr lang="fr-FR" sz="1600" i="1" dirty="0">
              <a:solidFill>
                <a:schemeClr val="tx2">
                  <a:lumMod val="65000"/>
                  <a:lumOff val="3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CF9E26D6-7F07-4C66-84C7-9AF2029805E4}"/>
              </a:ext>
            </a:extLst>
          </p:cNvPr>
          <p:cNvSpPr txBox="1">
            <a:spLocks/>
          </p:cNvSpPr>
          <p:nvPr/>
        </p:nvSpPr>
        <p:spPr>
          <a:xfrm>
            <a:off x="10134600" y="6356351"/>
            <a:ext cx="533402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B27448-AED7-4FD0-9341-174370B03308}" type="slidenum">
              <a:rPr lang="fr-FR"/>
              <a:t>7</a:t>
            </a:fld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3901E0-3542-7A4A-8EDA-C380A2428864}"/>
              </a:ext>
            </a:extLst>
          </p:cNvPr>
          <p:cNvSpPr/>
          <p:nvPr/>
        </p:nvSpPr>
        <p:spPr>
          <a:xfrm rot="16200000">
            <a:off x="5506927" y="-3981530"/>
            <a:ext cx="1178145" cy="9144002"/>
          </a:xfrm>
          <a:prstGeom prst="rect">
            <a:avLst/>
          </a:prstGeom>
          <a:solidFill>
            <a:srgbClr val="4352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65000"/>
                  <a:lumOff val="35000"/>
                </a:schemeClr>
              </a:solidFill>
              <a:latin typeface="Lato Regular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59DD04-5ECC-8845-8585-6268620FF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6210" y="2286"/>
            <a:ext cx="1121790" cy="1190709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F5160A22-71F9-E847-9FC6-90B4FB254F43}"/>
              </a:ext>
            </a:extLst>
          </p:cNvPr>
          <p:cNvSpPr txBox="1"/>
          <p:nvPr/>
        </p:nvSpPr>
        <p:spPr>
          <a:xfrm>
            <a:off x="1362912" y="269572"/>
            <a:ext cx="8022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Calibri" panose="020F0502020204030204" pitchFamily="34" charset="0"/>
                <a:ea typeface="Lato" charset="0"/>
                <a:cs typeface="Lato" charset="0"/>
              </a:rPr>
              <a:t>2. Budgets 2023 </a:t>
            </a:r>
            <a:endParaRPr lang="fr-FR" sz="24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  <a:p>
            <a:pPr lvl="1"/>
            <a:endParaRPr lang="fr-FR" sz="20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018711A-F508-6269-8811-AD7CC32EB55E}"/>
              </a:ext>
            </a:extLst>
          </p:cNvPr>
          <p:cNvSpPr txBox="1"/>
          <p:nvPr/>
        </p:nvSpPr>
        <p:spPr>
          <a:xfrm>
            <a:off x="787240" y="1323236"/>
            <a:ext cx="892663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C3PF – Vue d’ensemble</a:t>
            </a:r>
          </a:p>
          <a:p>
            <a:r>
              <a:rPr lang="fr-FR" b="1" u="sng" dirty="0"/>
              <a:t>Recettes de fonctionnement </a:t>
            </a:r>
          </a:p>
          <a:p>
            <a:endParaRPr lang="fr-FR" b="1" u="sng" dirty="0"/>
          </a:p>
          <a:p>
            <a:endParaRPr lang="fr-FR" b="1" u="sng" dirty="0"/>
          </a:p>
          <a:p>
            <a:endParaRPr lang="fr-FR" b="1" u="sng" dirty="0"/>
          </a:p>
          <a:p>
            <a:endParaRPr lang="fr-FR" b="1" u="sng" dirty="0"/>
          </a:p>
          <a:p>
            <a:endParaRPr lang="fr-FR" b="1" u="sng" dirty="0"/>
          </a:p>
          <a:p>
            <a:endParaRPr lang="fr-FR" b="1" u="sng" dirty="0"/>
          </a:p>
          <a:p>
            <a:endParaRPr lang="fr-FR" b="1" u="sng" dirty="0"/>
          </a:p>
          <a:p>
            <a:endParaRPr lang="fr-FR" b="1" u="sng" dirty="0"/>
          </a:p>
          <a:p>
            <a:endParaRPr lang="fr-FR" b="1" u="sng" dirty="0"/>
          </a:p>
          <a:p>
            <a:endParaRPr lang="fr-FR" b="1" u="sng" dirty="0"/>
          </a:p>
          <a:p>
            <a:endParaRPr lang="fr-FR" b="1" u="sng" dirty="0"/>
          </a:p>
          <a:p>
            <a:endParaRPr lang="fr-FR" b="1" u="sng" dirty="0"/>
          </a:p>
          <a:p>
            <a:endParaRPr lang="fr-FR" b="1" u="sng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B6F8F54-A64A-FB8F-7D3C-E56627AADA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982575"/>
              </p:ext>
            </p:extLst>
          </p:nvPr>
        </p:nvGraphicFramePr>
        <p:xfrm>
          <a:off x="679579" y="2027323"/>
          <a:ext cx="10832840" cy="36666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6409">
                  <a:extLst>
                    <a:ext uri="{9D8B030D-6E8A-4147-A177-3AD203B41FA5}">
                      <a16:colId xmlns:a16="http://schemas.microsoft.com/office/drawing/2014/main" val="2342858192"/>
                    </a:ext>
                  </a:extLst>
                </a:gridCol>
                <a:gridCol w="2976055">
                  <a:extLst>
                    <a:ext uri="{9D8B030D-6E8A-4147-A177-3AD203B41FA5}">
                      <a16:colId xmlns:a16="http://schemas.microsoft.com/office/drawing/2014/main" val="2200737895"/>
                    </a:ext>
                  </a:extLst>
                </a:gridCol>
                <a:gridCol w="2190376">
                  <a:extLst>
                    <a:ext uri="{9D8B030D-6E8A-4147-A177-3AD203B41FA5}">
                      <a16:colId xmlns:a16="http://schemas.microsoft.com/office/drawing/2014/main" val="1990640072"/>
                    </a:ext>
                  </a:extLst>
                </a:gridCol>
              </a:tblGrid>
              <a:tr h="231502"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u="none" strike="noStrike" dirty="0">
                          <a:effectLst/>
                        </a:rPr>
                        <a:t>Chapitre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u="none" strike="noStrike">
                          <a:effectLst/>
                        </a:rPr>
                        <a:t>Projet BP 2023 en M57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u="none" strike="noStrike">
                          <a:effectLst/>
                        </a:rPr>
                        <a:t>Réalisé 2022 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81150255"/>
                  </a:ext>
                </a:extLst>
              </a:tr>
              <a:tr h="239672">
                <a:tc>
                  <a:txBody>
                    <a:bodyPr/>
                    <a:lstStyle/>
                    <a:p>
                      <a:pPr algn="l" fontAlgn="t"/>
                      <a:r>
                        <a:rPr lang="fr-FR" sz="2000" u="none" strike="noStrike" dirty="0">
                          <a:effectLst/>
                        </a:rPr>
                        <a:t>Fonctionnement - Recettes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u="none" strike="noStrike">
                          <a:effectLst/>
                        </a:rPr>
                        <a:t>                    11 865 905,44 € 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u="none" strike="noStrike">
                          <a:effectLst/>
                        </a:rPr>
                        <a:t>         10 429 374,50 € </a:t>
                      </a:r>
                      <a:endParaRPr lang="fr-FR" sz="18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22811719"/>
                  </a:ext>
                </a:extLst>
              </a:tr>
              <a:tr h="435768">
                <a:tc>
                  <a:txBody>
                    <a:bodyPr/>
                    <a:lstStyle/>
                    <a:p>
                      <a:pPr algn="l" fontAlgn="t"/>
                      <a:r>
                        <a:rPr lang="fr-FR" sz="1800" u="none" strike="noStrike" dirty="0">
                          <a:effectLst/>
                        </a:rPr>
                        <a:t>002 - Résultat de fonctionnement reporté (excédent ou déficit)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u="none" strike="noStrike">
                          <a:effectLst/>
                        </a:rPr>
                        <a:t>                      2 626 266,84 € 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u="none" strike="noStrike">
                          <a:effectLst/>
                        </a:rPr>
                        <a:t>           2 151 561,00 € </a:t>
                      </a:r>
                      <a:endParaRPr lang="fr-FR" sz="18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44200512"/>
                  </a:ext>
                </a:extLst>
              </a:tr>
              <a:tr h="239672">
                <a:tc>
                  <a:txBody>
                    <a:bodyPr/>
                    <a:lstStyle/>
                    <a:p>
                      <a:pPr algn="l" fontAlgn="t"/>
                      <a:r>
                        <a:rPr lang="fr-FR" sz="1800" u="none" strike="noStrike">
                          <a:effectLst/>
                        </a:rPr>
                        <a:t>013 - Atténuations de charges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u="none" strike="noStrike" dirty="0">
                          <a:effectLst/>
                        </a:rPr>
                        <a:t>                            15 000,00 € 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u="none" strike="noStrike">
                          <a:effectLst/>
                        </a:rPr>
                        <a:t>                20 217,00 € </a:t>
                      </a:r>
                      <a:endParaRPr lang="fr-FR" sz="18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0605210"/>
                  </a:ext>
                </a:extLst>
              </a:tr>
              <a:tr h="239672">
                <a:tc>
                  <a:txBody>
                    <a:bodyPr/>
                    <a:lstStyle/>
                    <a:p>
                      <a:pPr algn="l" fontAlgn="t"/>
                      <a:r>
                        <a:rPr lang="fr-FR" sz="1800" u="none" strike="noStrike">
                          <a:effectLst/>
                        </a:rPr>
                        <a:t>042 - Opérations d'ordre de transfert entre sections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u="none" strike="noStrike">
                          <a:effectLst/>
                        </a:rPr>
                        <a:t>                          209 461,00 € 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u="none" strike="noStrike">
                          <a:effectLst/>
                        </a:rPr>
                        <a:t>              188 628,00 € </a:t>
                      </a:r>
                      <a:endParaRPr lang="fr-FR" sz="18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5133182"/>
                  </a:ext>
                </a:extLst>
              </a:tr>
              <a:tr h="435768">
                <a:tc>
                  <a:txBody>
                    <a:bodyPr/>
                    <a:lstStyle/>
                    <a:p>
                      <a:pPr algn="l" fontAlgn="t"/>
                      <a:r>
                        <a:rPr lang="fr-FR" sz="1800" u="none" strike="noStrike" dirty="0">
                          <a:effectLst/>
                        </a:rPr>
                        <a:t>70 - Produits des services, du domaine et ventes diverses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u="none" strike="noStrike">
                          <a:effectLst/>
                        </a:rPr>
                        <a:t>                              6 000,00 € 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u="none" strike="noStrike">
                          <a:effectLst/>
                        </a:rPr>
                        <a:t>                16 231,50 € </a:t>
                      </a:r>
                      <a:endParaRPr lang="fr-FR" sz="18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33299389"/>
                  </a:ext>
                </a:extLst>
              </a:tr>
              <a:tr h="239672">
                <a:tc>
                  <a:txBody>
                    <a:bodyPr/>
                    <a:lstStyle/>
                    <a:p>
                      <a:pPr algn="l" fontAlgn="t"/>
                      <a:r>
                        <a:rPr lang="fr-FR" sz="1800" u="none" strike="noStrike" dirty="0">
                          <a:effectLst/>
                        </a:rPr>
                        <a:t>731 - Fiscalité locale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u="none" strike="noStrike" dirty="0">
                          <a:effectLst/>
                        </a:rPr>
                        <a:t>                      6 464 234,16 € 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u="none" strike="noStrike">
                          <a:effectLst/>
                        </a:rPr>
                        <a:t>           6 259 621,00 € </a:t>
                      </a:r>
                      <a:endParaRPr lang="fr-FR" sz="18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63976771"/>
                  </a:ext>
                </a:extLst>
              </a:tr>
              <a:tr h="239672">
                <a:tc>
                  <a:txBody>
                    <a:bodyPr/>
                    <a:lstStyle/>
                    <a:p>
                      <a:pPr algn="l" fontAlgn="t"/>
                      <a:r>
                        <a:rPr lang="fr-FR" sz="1800" u="none" strike="noStrike" dirty="0">
                          <a:effectLst/>
                        </a:rPr>
                        <a:t>73 - Impôts et taxes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u="none" strike="noStrike" dirty="0">
                          <a:effectLst/>
                        </a:rPr>
                        <a:t>                      1 171 191,00 € 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u="none" strike="noStrike">
                          <a:effectLst/>
                        </a:rPr>
                        <a:t>           1 114 335,00 € </a:t>
                      </a:r>
                      <a:endParaRPr lang="fr-FR" sz="18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88379467"/>
                  </a:ext>
                </a:extLst>
              </a:tr>
              <a:tr h="239672">
                <a:tc>
                  <a:txBody>
                    <a:bodyPr/>
                    <a:lstStyle/>
                    <a:p>
                      <a:pPr algn="l" fontAlgn="t"/>
                      <a:r>
                        <a:rPr lang="fr-FR" sz="1800" u="none" strike="noStrike" dirty="0">
                          <a:effectLst/>
                        </a:rPr>
                        <a:t>74 - Dotations, subventions et participations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u="none" strike="noStrike" dirty="0">
                          <a:effectLst/>
                        </a:rPr>
                        <a:t>                          578 752,44 € 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u="none" strike="noStrike">
                          <a:effectLst/>
                        </a:rPr>
                        <a:t>              678 781,00 € </a:t>
                      </a:r>
                      <a:endParaRPr lang="fr-FR" sz="18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86662994"/>
                  </a:ext>
                </a:extLst>
              </a:tr>
              <a:tr h="239672">
                <a:tc>
                  <a:txBody>
                    <a:bodyPr/>
                    <a:lstStyle/>
                    <a:p>
                      <a:pPr algn="l" fontAlgn="t"/>
                      <a:r>
                        <a:rPr lang="fr-FR" sz="1800" u="none" strike="noStrike">
                          <a:effectLst/>
                        </a:rPr>
                        <a:t>75 - Autres produits de gestion courante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u="none" strike="noStrike">
                          <a:effectLst/>
                        </a:rPr>
                        <a:t>                          795 000,00 € 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5086204"/>
                  </a:ext>
                </a:extLst>
              </a:tr>
              <a:tr h="239672">
                <a:tc>
                  <a:txBody>
                    <a:bodyPr/>
                    <a:lstStyle/>
                    <a:p>
                      <a:pPr algn="l" fontAlgn="t"/>
                      <a:r>
                        <a:rPr lang="fr-FR" sz="1800" u="none" strike="noStrike" dirty="0">
                          <a:effectLst/>
                        </a:rPr>
                        <a:t>77 - Produits exceptionnels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u="none" strike="noStrike">
                          <a:effectLst/>
                        </a:rPr>
                        <a:t>                                          -   € 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4498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7641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llipse 30">
            <a:extLst>
              <a:ext uri="{FF2B5EF4-FFF2-40B4-BE49-F238E27FC236}">
                <a16:creationId xmlns:a16="http://schemas.microsoft.com/office/drawing/2014/main" id="{E648F790-159E-D328-B3B9-6932123C7375}"/>
              </a:ext>
            </a:extLst>
          </p:cNvPr>
          <p:cNvSpPr/>
          <p:nvPr/>
        </p:nvSpPr>
        <p:spPr>
          <a:xfrm>
            <a:off x="4123426" y="2458528"/>
            <a:ext cx="1224951" cy="34912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FFFF00"/>
              </a:highligh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747604-9403-4E27-8DC0-89E8B7504530}"/>
              </a:ext>
            </a:extLst>
          </p:cNvPr>
          <p:cNvSpPr/>
          <p:nvPr/>
        </p:nvSpPr>
        <p:spPr>
          <a:xfrm>
            <a:off x="1943403" y="1362839"/>
            <a:ext cx="8724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endParaRPr lang="fr-FR" sz="1600" i="1" dirty="0">
              <a:solidFill>
                <a:schemeClr val="tx2">
                  <a:lumMod val="65000"/>
                  <a:lumOff val="3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CF9E26D6-7F07-4C66-84C7-9AF2029805E4}"/>
              </a:ext>
            </a:extLst>
          </p:cNvPr>
          <p:cNvSpPr txBox="1">
            <a:spLocks/>
          </p:cNvSpPr>
          <p:nvPr/>
        </p:nvSpPr>
        <p:spPr>
          <a:xfrm>
            <a:off x="10134600" y="6356351"/>
            <a:ext cx="533402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B27448-AED7-4FD0-9341-174370B03308}" type="slidenum">
              <a:rPr lang="fr-FR"/>
              <a:t>8</a:t>
            </a:fld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3901E0-3542-7A4A-8EDA-C380A2428864}"/>
              </a:ext>
            </a:extLst>
          </p:cNvPr>
          <p:cNvSpPr/>
          <p:nvPr/>
        </p:nvSpPr>
        <p:spPr>
          <a:xfrm rot="16200000">
            <a:off x="5506927" y="-3981530"/>
            <a:ext cx="1178145" cy="9144002"/>
          </a:xfrm>
          <a:prstGeom prst="rect">
            <a:avLst/>
          </a:prstGeom>
          <a:solidFill>
            <a:srgbClr val="4352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65000"/>
                  <a:lumOff val="35000"/>
                </a:schemeClr>
              </a:solidFill>
              <a:latin typeface="Lato Regular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59DD04-5ECC-8845-8585-6268620FF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6210" y="2286"/>
            <a:ext cx="1121790" cy="1190709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F5160A22-71F9-E847-9FC6-90B4FB254F43}"/>
              </a:ext>
            </a:extLst>
          </p:cNvPr>
          <p:cNvSpPr txBox="1"/>
          <p:nvPr/>
        </p:nvSpPr>
        <p:spPr>
          <a:xfrm>
            <a:off x="1362912" y="269572"/>
            <a:ext cx="8022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Calibri" panose="020F0502020204030204" pitchFamily="34" charset="0"/>
                <a:ea typeface="Lato" charset="0"/>
                <a:cs typeface="Lato" charset="0"/>
              </a:rPr>
              <a:t>2. Budgets 2023 </a:t>
            </a:r>
            <a:endParaRPr lang="fr-FR" sz="24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  <a:p>
            <a:pPr lvl="1" algn="ctr"/>
            <a:r>
              <a:rPr lang="fr-FR" sz="20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FONCTIONNEMENT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018711A-F508-6269-8811-AD7CC32EB55E}"/>
              </a:ext>
            </a:extLst>
          </p:cNvPr>
          <p:cNvSpPr txBox="1"/>
          <p:nvPr/>
        </p:nvSpPr>
        <p:spPr>
          <a:xfrm>
            <a:off x="787240" y="1323236"/>
            <a:ext cx="892663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C3PF – Vue d’ensemble</a:t>
            </a:r>
          </a:p>
          <a:p>
            <a:r>
              <a:rPr lang="fr-FR" b="1" u="sng" dirty="0"/>
              <a:t>Dépenses de fonctionnement </a:t>
            </a:r>
          </a:p>
          <a:p>
            <a:endParaRPr lang="fr-FR" b="1" u="sng" dirty="0"/>
          </a:p>
          <a:p>
            <a:endParaRPr lang="fr-FR" b="1" u="sng" dirty="0"/>
          </a:p>
          <a:p>
            <a:endParaRPr lang="fr-FR" b="1" u="sng" dirty="0"/>
          </a:p>
          <a:p>
            <a:endParaRPr lang="fr-FR" b="1" u="sng" dirty="0"/>
          </a:p>
          <a:p>
            <a:endParaRPr lang="fr-FR" b="1" u="sng" dirty="0"/>
          </a:p>
          <a:p>
            <a:endParaRPr lang="fr-FR" b="1" u="sng" dirty="0"/>
          </a:p>
          <a:p>
            <a:endParaRPr lang="fr-FR" b="1" u="sng" dirty="0"/>
          </a:p>
          <a:p>
            <a:endParaRPr lang="fr-FR" b="1" u="sng" dirty="0"/>
          </a:p>
          <a:p>
            <a:endParaRPr lang="fr-FR" b="1" u="sng" dirty="0"/>
          </a:p>
          <a:p>
            <a:endParaRPr lang="fr-FR" b="1" u="sng" dirty="0"/>
          </a:p>
          <a:p>
            <a:endParaRPr lang="fr-FR" b="1" u="sng" dirty="0"/>
          </a:p>
          <a:p>
            <a:endParaRPr lang="fr-FR" b="1" u="sng" dirty="0"/>
          </a:p>
          <a:p>
            <a:endParaRPr lang="fr-FR" b="1" u="sng" dirty="0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1E942EC6-2771-FF7E-DAD1-D515E556CF4E}"/>
              </a:ext>
            </a:extLst>
          </p:cNvPr>
          <p:cNvSpPr txBox="1"/>
          <p:nvPr/>
        </p:nvSpPr>
        <p:spPr>
          <a:xfrm>
            <a:off x="3965352" y="5061585"/>
            <a:ext cx="46806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L’excèdent 2022 finance :</a:t>
            </a:r>
          </a:p>
          <a:p>
            <a:pPr marL="285750" indent="-285750">
              <a:buFontTx/>
              <a:buChar char="-"/>
            </a:pPr>
            <a:r>
              <a:rPr lang="fr-FR" dirty="0"/>
              <a:t>800k€ Tiers lieu inclusif</a:t>
            </a:r>
          </a:p>
          <a:p>
            <a:pPr marL="285750" indent="-285750">
              <a:buFontTx/>
              <a:buChar char="-"/>
            </a:pPr>
            <a:r>
              <a:rPr lang="fr-FR" dirty="0"/>
              <a:t>120k€ Gendarmerie</a:t>
            </a:r>
          </a:p>
          <a:p>
            <a:pPr marL="285750" indent="-285750">
              <a:buFontTx/>
              <a:buChar char="-"/>
            </a:pPr>
            <a:r>
              <a:rPr lang="fr-FR" dirty="0"/>
              <a:t>140k€ Gestion courante</a:t>
            </a:r>
          </a:p>
          <a:p>
            <a:pPr marL="285750" indent="-285750">
              <a:buFontTx/>
              <a:buChar char="-"/>
            </a:pPr>
            <a:r>
              <a:rPr lang="fr-FR" dirty="0"/>
              <a:t>1,57M€ Section investissement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ECD57195-1DF3-7D19-A7D8-74CEAC49DA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870287"/>
              </p:ext>
            </p:extLst>
          </p:nvPr>
        </p:nvGraphicFramePr>
        <p:xfrm>
          <a:off x="787239" y="1985616"/>
          <a:ext cx="9588401" cy="30025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15471">
                  <a:extLst>
                    <a:ext uri="{9D8B030D-6E8A-4147-A177-3AD203B41FA5}">
                      <a16:colId xmlns:a16="http://schemas.microsoft.com/office/drawing/2014/main" val="4227615605"/>
                    </a:ext>
                  </a:extLst>
                </a:gridCol>
                <a:gridCol w="2634176">
                  <a:extLst>
                    <a:ext uri="{9D8B030D-6E8A-4147-A177-3AD203B41FA5}">
                      <a16:colId xmlns:a16="http://schemas.microsoft.com/office/drawing/2014/main" val="895879745"/>
                    </a:ext>
                  </a:extLst>
                </a:gridCol>
                <a:gridCol w="1938754">
                  <a:extLst>
                    <a:ext uri="{9D8B030D-6E8A-4147-A177-3AD203B41FA5}">
                      <a16:colId xmlns:a16="http://schemas.microsoft.com/office/drawing/2014/main" val="2839256090"/>
                    </a:ext>
                  </a:extLst>
                </a:gridCol>
              </a:tblGrid>
              <a:tr h="259371"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u="none" strike="noStrike" dirty="0">
                          <a:effectLst/>
                        </a:rPr>
                        <a:t>Chapitre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u="none" strike="noStrike">
                          <a:effectLst/>
                        </a:rPr>
                        <a:t>Projet BP 2023 en M57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u="none" strike="noStrike">
                          <a:effectLst/>
                        </a:rPr>
                        <a:t>Réalisé 2022 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32667716"/>
                  </a:ext>
                </a:extLst>
              </a:tr>
              <a:tr h="268526">
                <a:tc>
                  <a:txBody>
                    <a:bodyPr/>
                    <a:lstStyle/>
                    <a:p>
                      <a:pPr algn="l" fontAlgn="t"/>
                      <a:r>
                        <a:rPr lang="fr-FR" sz="1800" u="none" strike="noStrike" dirty="0">
                          <a:effectLst/>
                        </a:rPr>
                        <a:t>Fonctionnement - Dépenses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800" u="none" strike="noStrike">
                          <a:effectLst/>
                        </a:rPr>
                        <a:t>                    11 865 905,44 € 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u="none" strike="noStrike" dirty="0">
                          <a:effectLst/>
                        </a:rPr>
                        <a:t>           8 085 543,87€ </a:t>
                      </a:r>
                      <a:endParaRPr lang="fr-FR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6271119"/>
                  </a:ext>
                </a:extLst>
              </a:tr>
              <a:tr h="268526"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u="none" strike="noStrike">
                          <a:effectLst/>
                        </a:rPr>
                        <a:t>011 - Charges à caractère général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800" u="none" strike="noStrike">
                          <a:effectLst/>
                        </a:rPr>
                        <a:t>                      1 030 260,00 € 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u="none" strike="noStrike">
                          <a:effectLst/>
                        </a:rPr>
                        <a:t>              887 511,87 € </a:t>
                      </a:r>
                      <a:endParaRPr lang="fr-FR" sz="16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02076072"/>
                  </a:ext>
                </a:extLst>
              </a:tr>
              <a:tr h="268526"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u="none" strike="noStrike">
                          <a:effectLst/>
                        </a:rPr>
                        <a:t>012 - Charges de personnel et frais assimilés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800" u="none" strike="noStrike">
                          <a:effectLst/>
                        </a:rPr>
                        <a:t>                      1 553 188,38 € 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u="none" strike="noStrike">
                          <a:effectLst/>
                        </a:rPr>
                        <a:t>           1 376 171,00 € </a:t>
                      </a:r>
                      <a:endParaRPr lang="fr-FR" sz="16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75108463"/>
                  </a:ext>
                </a:extLst>
              </a:tr>
              <a:tr h="268526"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u="none" strike="noStrike" dirty="0">
                          <a:effectLst/>
                        </a:rPr>
                        <a:t>014 - Atténuations de produits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800" u="none" strike="noStrike">
                          <a:effectLst/>
                        </a:rPr>
                        <a:t>                          340 000,00 € 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u="none" strike="noStrike">
                          <a:effectLst/>
                        </a:rPr>
                        <a:t>              334 858,00 € </a:t>
                      </a:r>
                      <a:endParaRPr lang="fr-FR" sz="16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55754864"/>
                  </a:ext>
                </a:extLst>
              </a:tr>
              <a:tr h="268526"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u="none" strike="noStrike">
                          <a:effectLst/>
                        </a:rPr>
                        <a:t> 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u="none" strike="noStrike">
                          <a:effectLst/>
                        </a:rPr>
                        <a:t> </a:t>
                      </a:r>
                      <a:endParaRPr lang="fr-FR" sz="16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25674947"/>
                  </a:ext>
                </a:extLst>
              </a:tr>
              <a:tr h="268526"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u="none" strike="noStrike">
                          <a:effectLst/>
                        </a:rPr>
                        <a:t>023 - Virement à la section d'investissement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800" u="none" strike="noStrike" dirty="0">
                          <a:effectLst/>
                        </a:rPr>
                        <a:t>                      1 569 039,65 € 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u="none" strike="noStrike" dirty="0">
                          <a:effectLst/>
                        </a:rPr>
                        <a:t>              </a:t>
                      </a:r>
                      <a:endParaRPr lang="fr-FR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75499670"/>
                  </a:ext>
                </a:extLst>
              </a:tr>
              <a:tr h="268526"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u="none" strike="noStrike">
                          <a:effectLst/>
                        </a:rPr>
                        <a:t>042 - Opérations d'ordre de transfert entre sections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800" u="none" strike="noStrike" dirty="0">
                          <a:effectLst/>
                        </a:rPr>
                        <a:t>                          755 366,38 € 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u="none" strike="noStrike">
                          <a:effectLst/>
                        </a:rPr>
                        <a:t>              673 000,00 € </a:t>
                      </a:r>
                      <a:endParaRPr lang="fr-FR" sz="16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84374216"/>
                  </a:ext>
                </a:extLst>
              </a:tr>
              <a:tr h="268526"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u="none" strike="noStrike">
                          <a:effectLst/>
                        </a:rPr>
                        <a:t>65 - Autres charges de gestion courante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800" u="none" strike="noStrike">
                          <a:effectLst/>
                        </a:rPr>
                        <a:t>                      6 608 293,82 € 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u="none" strike="noStrike">
                          <a:effectLst/>
                        </a:rPr>
                        <a:t>           4 808 390,00 € </a:t>
                      </a:r>
                      <a:endParaRPr lang="fr-FR" sz="16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63764206"/>
                  </a:ext>
                </a:extLst>
              </a:tr>
              <a:tr h="268526"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u="none" strike="noStrike">
                          <a:effectLst/>
                        </a:rPr>
                        <a:t>66 - Charges financières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800" u="none" strike="noStrike" dirty="0">
                          <a:effectLst/>
                        </a:rPr>
                        <a:t>                              4 757,21 € 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u="none" strike="noStrike">
                          <a:effectLst/>
                        </a:rPr>
                        <a:t>                  5 613,00 € </a:t>
                      </a:r>
                      <a:endParaRPr lang="fr-FR" sz="16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97750645"/>
                  </a:ext>
                </a:extLst>
              </a:tr>
              <a:tr h="268526"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u="none" strike="noStrike">
                          <a:effectLst/>
                        </a:rPr>
                        <a:t>67 - Charges exceptionnelles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800" u="none" strike="noStrike">
                          <a:effectLst/>
                        </a:rPr>
                        <a:t>                              5 000,00 € 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u="none" strike="noStrike" dirty="0">
                          <a:effectLst/>
                        </a:rPr>
                        <a:t>                             -   € </a:t>
                      </a:r>
                      <a:endParaRPr lang="fr-FR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85765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9116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47604-9403-4E27-8DC0-89E8B7504530}"/>
              </a:ext>
            </a:extLst>
          </p:cNvPr>
          <p:cNvSpPr/>
          <p:nvPr/>
        </p:nvSpPr>
        <p:spPr>
          <a:xfrm>
            <a:off x="1943403" y="1362839"/>
            <a:ext cx="8724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endParaRPr lang="fr-FR" sz="1600" i="1" dirty="0">
              <a:solidFill>
                <a:schemeClr val="tx2">
                  <a:lumMod val="65000"/>
                  <a:lumOff val="3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CF9E26D6-7F07-4C66-84C7-9AF2029805E4}"/>
              </a:ext>
            </a:extLst>
          </p:cNvPr>
          <p:cNvSpPr txBox="1">
            <a:spLocks/>
          </p:cNvSpPr>
          <p:nvPr/>
        </p:nvSpPr>
        <p:spPr>
          <a:xfrm>
            <a:off x="10134600" y="6356351"/>
            <a:ext cx="533402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B27448-AED7-4FD0-9341-174370B03308}" type="slidenum">
              <a:rPr lang="fr-FR"/>
              <a:t>9</a:t>
            </a:fld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59DD04-5ECC-8845-8585-6268620FF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6210" y="2286"/>
            <a:ext cx="1121790" cy="1190709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F5160A22-71F9-E847-9FC6-90B4FB254F43}"/>
              </a:ext>
            </a:extLst>
          </p:cNvPr>
          <p:cNvSpPr txBox="1"/>
          <p:nvPr/>
        </p:nvSpPr>
        <p:spPr>
          <a:xfrm>
            <a:off x="1362912" y="269572"/>
            <a:ext cx="8022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Calibri" panose="020F0502020204030204" pitchFamily="34" charset="0"/>
                <a:ea typeface="Lato" charset="0"/>
                <a:cs typeface="Lato" charset="0"/>
              </a:rPr>
              <a:t>. Budgets 2023</a:t>
            </a:r>
            <a:endParaRPr lang="fr-FR" sz="24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  <a:p>
            <a:pPr lvl="1"/>
            <a:endParaRPr lang="fr-FR" sz="20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018711A-F508-6269-8811-AD7CC32EB55E}"/>
              </a:ext>
            </a:extLst>
          </p:cNvPr>
          <p:cNvSpPr txBox="1"/>
          <p:nvPr/>
        </p:nvSpPr>
        <p:spPr>
          <a:xfrm>
            <a:off x="619579" y="1540431"/>
            <a:ext cx="89266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Opérations importantes fonctionnement :</a:t>
            </a:r>
          </a:p>
          <a:p>
            <a:r>
              <a:rPr lang="fr-FR" b="1" dirty="0"/>
              <a:t>Chapitre 011 dépenses les plus importantes en coût </a:t>
            </a:r>
            <a:r>
              <a:rPr lang="fr-FR" sz="1600" b="1" dirty="0"/>
              <a:t>(1,030M€)</a:t>
            </a:r>
          </a:p>
          <a:p>
            <a:pPr marL="285750" indent="-285750">
              <a:buFontTx/>
              <a:buChar char="-"/>
            </a:pPr>
            <a:r>
              <a:rPr lang="fr-FR" dirty="0"/>
              <a:t>235k€ contrat de maintenance dont 220k vidéoprotection</a:t>
            </a:r>
          </a:p>
          <a:p>
            <a:pPr marL="285750" indent="-285750">
              <a:buFontTx/>
              <a:buChar char="-"/>
            </a:pPr>
            <a:r>
              <a:rPr lang="fr-FR" dirty="0"/>
              <a:t>140k€ réparations de voiries</a:t>
            </a:r>
          </a:p>
          <a:p>
            <a:pPr marL="285750" indent="-285750">
              <a:buFontTx/>
              <a:buChar char="-"/>
            </a:pPr>
            <a:r>
              <a:rPr lang="fr-FR" dirty="0"/>
              <a:t>123k€ contrat prestation (dont 48k€ dépôts sauvages)</a:t>
            </a:r>
          </a:p>
          <a:p>
            <a:pPr marL="285750" indent="-285750">
              <a:buFontTx/>
              <a:buChar char="-"/>
            </a:pPr>
            <a:r>
              <a:rPr lang="fr-FR" dirty="0"/>
              <a:t>61k€ études (dont 50k€ diagnostic territorial)</a:t>
            </a:r>
          </a:p>
          <a:p>
            <a:endParaRPr lang="fr-FR" dirty="0"/>
          </a:p>
          <a:p>
            <a:r>
              <a:rPr lang="fr-FR" b="1" dirty="0"/>
              <a:t>Chapitre 011 Fonctionnement Général </a:t>
            </a:r>
          </a:p>
          <a:p>
            <a:r>
              <a:rPr lang="fr-FR" dirty="0"/>
              <a:t>- 45k€ énergie/eau/carburant/alimentation</a:t>
            </a:r>
          </a:p>
          <a:p>
            <a:pPr marL="285750" indent="-285750">
              <a:buFontTx/>
              <a:buChar char="-"/>
            </a:pPr>
            <a:r>
              <a:rPr lang="fr-FR" dirty="0"/>
              <a:t>85k€ frais téléphonie/honoraires/assurances</a:t>
            </a:r>
          </a:p>
          <a:p>
            <a:pPr marL="285750" indent="-285750">
              <a:buFontTx/>
              <a:buChar char="-"/>
            </a:pPr>
            <a:r>
              <a:rPr lang="fr-FR" dirty="0"/>
              <a:t>25k€ fournitures et petites équipements </a:t>
            </a:r>
          </a:p>
          <a:p>
            <a:pPr marL="285750" indent="-285750">
              <a:buFontTx/>
              <a:buChar char="-"/>
            </a:pPr>
            <a:r>
              <a:rPr lang="fr-FR" dirty="0"/>
              <a:t>25k€ taxes foncières et bureaux</a:t>
            </a:r>
          </a:p>
          <a:p>
            <a:pPr marL="285750" indent="-285750">
              <a:buFontTx/>
              <a:buChar char="-"/>
            </a:pPr>
            <a:r>
              <a:rPr lang="fr-FR" dirty="0"/>
              <a:t>20k€ livres et autres biens culturels </a:t>
            </a:r>
          </a:p>
          <a:p>
            <a:pPr marL="285750" indent="-285750">
              <a:buFontTx/>
              <a:buChar char="-"/>
            </a:pPr>
            <a:r>
              <a:rPr lang="fr-FR" dirty="0"/>
              <a:t>18k€ frais réception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endParaRPr lang="fr-FR" b="1" u="sng" dirty="0"/>
          </a:p>
        </p:txBody>
      </p:sp>
    </p:spTree>
    <p:extLst>
      <p:ext uri="{BB962C8B-B14F-4D97-AF65-F5344CB8AC3E}">
        <p14:creationId xmlns:p14="http://schemas.microsoft.com/office/powerpoint/2010/main" val="10779086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3097</TotalTime>
  <Words>3584</Words>
  <Application>Microsoft Office PowerPoint</Application>
  <PresentationFormat>Grand écran</PresentationFormat>
  <Paragraphs>888</Paragraphs>
  <Slides>30</Slides>
  <Notes>30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9" baseType="lpstr">
      <vt:lpstr>Arial</vt:lpstr>
      <vt:lpstr>Arial MT</vt:lpstr>
      <vt:lpstr>Calibri</vt:lpstr>
      <vt:lpstr>Calibri Light</vt:lpstr>
      <vt:lpstr>Lato</vt:lpstr>
      <vt:lpstr>Lato Regular</vt:lpstr>
      <vt:lpstr>Symbol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ORT/COT</dc:title>
  <dc:creator>Amandine Prévot</dc:creator>
  <cp:lastModifiedBy>Emilie</cp:lastModifiedBy>
  <cp:revision>221</cp:revision>
  <cp:lastPrinted>2023-01-10T15:57:54Z</cp:lastPrinted>
  <dcterms:created xsi:type="dcterms:W3CDTF">2022-11-14T14:03:00Z</dcterms:created>
  <dcterms:modified xsi:type="dcterms:W3CDTF">2023-04-14T06:35:31Z</dcterms:modified>
</cp:coreProperties>
</file>